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5" r:id="rId2"/>
    <p:sldId id="273" r:id="rId3"/>
    <p:sldId id="277" r:id="rId4"/>
    <p:sldId id="278" r:id="rId5"/>
    <p:sldId id="299" r:id="rId6"/>
    <p:sldId id="300" r:id="rId7"/>
    <p:sldId id="303" r:id="rId8"/>
    <p:sldId id="302" r:id="rId9"/>
    <p:sldId id="304" r:id="rId10"/>
    <p:sldId id="288" r:id="rId11"/>
    <p:sldId id="289" r:id="rId12"/>
    <p:sldId id="291" r:id="rId13"/>
  </p:sldIdLst>
  <p:sldSz cx="9144000" cy="5715000" type="screen16x10"/>
  <p:notesSz cx="6858000" cy="9144000"/>
  <p:defaultTextStyle>
    <a:defPPr>
      <a:defRPr lang="vi-VN"/>
    </a:defPPr>
    <a:lvl1pPr marL="0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Kiểu Sáng 2 - Màu chủ đề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Kiểu Sáng 2 - Màu chủ đề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Kiểu Sáng 2 - Màu chủ đề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Kiểu Sáng 2 - Màu chủ đề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Không có Kiểu, Lưới Bảng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0" autoAdjust="0"/>
    <p:restoredTop sz="94660"/>
  </p:normalViewPr>
  <p:slideViewPr>
    <p:cSldViewPr snapToGrid="0">
      <p:cViewPr>
        <p:scale>
          <a:sx n="80" d="100"/>
          <a:sy n="80" d="100"/>
        </p:scale>
        <p:origin x="-848" y="-4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9D685-69B9-4434-8591-86535FB7DD9E}" type="datetimeFigureOut">
              <a:rPr lang="vi-VN" smtClean="0"/>
              <a:t>12/09/2021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669DA-A904-4795-AB2F-17E9314AED2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08148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B5507-58CC-4D52-858C-4D0D1E583C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5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3888E332-9B86-4095-89CF-B891C606C5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7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="" xmlns:a16="http://schemas.microsoft.com/office/drawing/2014/main" id="{1CBF6309-84CC-4938-8CEA-C373F516A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900"/>
            </a:lvl1pPr>
            <a:lvl2pPr marL="356616" indent="0" algn="ctr">
              <a:buNone/>
              <a:defRPr sz="1600"/>
            </a:lvl2pPr>
            <a:lvl3pPr marL="713232" indent="0" algn="ctr">
              <a:buNone/>
              <a:defRPr sz="1400"/>
            </a:lvl3pPr>
            <a:lvl4pPr marL="1069848" indent="0" algn="ctr">
              <a:buNone/>
              <a:defRPr sz="1200"/>
            </a:lvl4pPr>
            <a:lvl5pPr marL="1426464" indent="0" algn="ctr">
              <a:buNone/>
              <a:defRPr sz="1200"/>
            </a:lvl5pPr>
            <a:lvl6pPr marL="1783080" indent="0" algn="ctr">
              <a:buNone/>
              <a:defRPr sz="1200"/>
            </a:lvl6pPr>
            <a:lvl7pPr marL="2139696" indent="0" algn="ctr">
              <a:buNone/>
              <a:defRPr sz="1200"/>
            </a:lvl7pPr>
            <a:lvl8pPr marL="2496312" indent="0" algn="ctr">
              <a:buNone/>
              <a:defRPr sz="1200"/>
            </a:lvl8pPr>
            <a:lvl9pPr marL="2852928" indent="0" algn="ctr">
              <a:buNone/>
              <a:defRPr sz="12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FA1DE101-20B5-4A64-BC66-5A1F2EA47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6BE0-C15C-4498-BBF4-C796E7F5D1A3}" type="datetime1">
              <a:rPr lang="vi-VN" smtClean="0"/>
              <a:t>12/09/2021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6AB0FC85-BEE2-460D-8D70-736B19AB7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 HUỲNH TIẾN THỊNH</a:t>
            </a:r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40D2FB9E-788B-4DD1-9514-EFFA122F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594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E27D6E8E-1F38-4400-9089-E57669BA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84788594-F626-43B0-8B08-47B8AAFB4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C58AE190-B15E-4DD1-A136-FCF6E243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1BE8-F4CE-4F0A-A83E-8E7784FEF690}" type="datetime1">
              <a:rPr lang="vi-VN" smtClean="0"/>
              <a:t>12/09/2021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0F0FD190-045E-4709-B3E5-BA0614C58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 HUỲNH TIẾN THỊNH</a:t>
            </a:r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D182B5CB-3482-42AF-A526-E605903B3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937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="" xmlns:a16="http://schemas.microsoft.com/office/drawing/2014/main" id="{E9677653-3A73-48AF-A7D7-4A8D502BA4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89B8174C-AF53-40A9-9D62-8D469EE0B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409A4676-C8A6-4E9F-BC60-C96F675D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9FE0-494A-49AA-8B9F-0810DF675FC5}" type="datetime1">
              <a:rPr lang="vi-VN" smtClean="0"/>
              <a:t>12/09/2021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E3A2B513-ECF7-4281-B6E7-6529F43BA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 HUỲNH TIẾN THỊNH</a:t>
            </a:r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5FDC7735-C9CA-4213-83B7-FAC78AF2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6932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C55E9C66-66F3-4769-9AFD-B82C7AE66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27E24AFA-C740-47EE-971B-D8DF24199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CA084FE0-6897-4D8D-81AF-D08FFDE3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1FDB-D3BD-49B7-BACB-0707070F14B8}" type="datetime1">
              <a:rPr lang="vi-VN" smtClean="0"/>
              <a:t>12/09/2021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C4774E64-28E4-4D21-995C-167137329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 HUỲNH TIẾN THỊNH</a:t>
            </a:r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A92963D5-52E3-466A-8050-44CCACA97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719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8D1075A3-83AE-4078-AF2E-DF4B69072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7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72B65A72-97B2-4CCF-8AD6-6F0F1D51F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3566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132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698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4264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830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1396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963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8529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A60DEF9B-B4BC-4DF1-86CE-BDA621896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F3FE-8A01-44B7-BE61-4949AA67407B}" type="datetime1">
              <a:rPr lang="vi-VN" smtClean="0"/>
              <a:t>12/09/2021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823CA9D0-A4EC-4722-A1DF-B4994DCDA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 HUỲNH TIẾN THỊNH</a:t>
            </a:r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2C0DC6B8-7278-4062-8316-7414D834C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9703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4B2CC62F-7C42-4AB6-94E2-2CE7492BD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972233CC-0ED9-41A6-8A03-407E8E378D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D0DAA1F4-4A1A-48D6-9F46-BF1FCFA82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433C18C0-86CB-4203-864A-529B28246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B975-593F-432C-B097-7574AF72F0B4}" type="datetime1">
              <a:rPr lang="vi-VN" smtClean="0"/>
              <a:t>12/09/2021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D2FC3EDC-9DE1-4A6A-AA69-647A39005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 HUỲNH TIẾN THỊNH</a:t>
            </a:r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39DCA628-ADA7-494C-9913-F52D4FBF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697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D0BE3DA4-FBDB-4F74-BC1C-9E554053A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C5314B1F-19A6-42D6-9C01-81F4952F1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6616" indent="0">
              <a:buNone/>
              <a:defRPr sz="1600" b="1"/>
            </a:lvl2pPr>
            <a:lvl3pPr marL="713232" indent="0">
              <a:buNone/>
              <a:defRPr sz="1400" b="1"/>
            </a:lvl3pPr>
            <a:lvl4pPr marL="1069848" indent="0">
              <a:buNone/>
              <a:defRPr sz="1200" b="1"/>
            </a:lvl4pPr>
            <a:lvl5pPr marL="1426464" indent="0">
              <a:buNone/>
              <a:defRPr sz="1200" b="1"/>
            </a:lvl5pPr>
            <a:lvl6pPr marL="1783080" indent="0">
              <a:buNone/>
              <a:defRPr sz="1200" b="1"/>
            </a:lvl6pPr>
            <a:lvl7pPr marL="2139696" indent="0">
              <a:buNone/>
              <a:defRPr sz="1200" b="1"/>
            </a:lvl7pPr>
            <a:lvl8pPr marL="2496312" indent="0">
              <a:buNone/>
              <a:defRPr sz="1200" b="1"/>
            </a:lvl8pPr>
            <a:lvl9pPr marL="2852928" indent="0">
              <a:buNone/>
              <a:defRPr sz="12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8C4F3C9F-BF5E-4775-90B3-B0B460530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="" xmlns:a16="http://schemas.microsoft.com/office/drawing/2014/main" id="{FC0C22A5-97C5-4D9B-80EF-884CD1F6F6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6616" indent="0">
              <a:buNone/>
              <a:defRPr sz="1600" b="1"/>
            </a:lvl2pPr>
            <a:lvl3pPr marL="713232" indent="0">
              <a:buNone/>
              <a:defRPr sz="1400" b="1"/>
            </a:lvl3pPr>
            <a:lvl4pPr marL="1069848" indent="0">
              <a:buNone/>
              <a:defRPr sz="1200" b="1"/>
            </a:lvl4pPr>
            <a:lvl5pPr marL="1426464" indent="0">
              <a:buNone/>
              <a:defRPr sz="1200" b="1"/>
            </a:lvl5pPr>
            <a:lvl6pPr marL="1783080" indent="0">
              <a:buNone/>
              <a:defRPr sz="1200" b="1"/>
            </a:lvl6pPr>
            <a:lvl7pPr marL="2139696" indent="0">
              <a:buNone/>
              <a:defRPr sz="1200" b="1"/>
            </a:lvl7pPr>
            <a:lvl8pPr marL="2496312" indent="0">
              <a:buNone/>
              <a:defRPr sz="1200" b="1"/>
            </a:lvl8pPr>
            <a:lvl9pPr marL="2852928" indent="0">
              <a:buNone/>
              <a:defRPr sz="12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="" xmlns:a16="http://schemas.microsoft.com/office/drawing/2014/main" id="{C82BF4B6-A191-4079-A81E-C78CEB2AF0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="" xmlns:a16="http://schemas.microsoft.com/office/drawing/2014/main" id="{ECC72573-307A-49C6-995D-EF6D90B2C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A386-E37A-4ED3-9489-A0EE12A3B70B}" type="datetime1">
              <a:rPr lang="vi-VN" smtClean="0"/>
              <a:t>12/09/2021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="" xmlns:a16="http://schemas.microsoft.com/office/drawing/2014/main" id="{B562B6F2-BD34-4927-A022-557CE97CC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 HUỲNH TIẾN THỊNH</a:t>
            </a:r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="" xmlns:a16="http://schemas.microsoft.com/office/drawing/2014/main" id="{177FBD10-39B1-4869-BBB7-194E54655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388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19C90D56-C2BD-4B26-8F57-A8350E2C5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="" xmlns:a16="http://schemas.microsoft.com/office/drawing/2014/main" id="{9AB133A6-1EAA-4700-BA46-DFB8C009D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6E72-D9B0-49AC-AF60-32EBF814BAF2}" type="datetime1">
              <a:rPr lang="vi-VN" smtClean="0"/>
              <a:t>12/09/2021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="" xmlns:a16="http://schemas.microsoft.com/office/drawing/2014/main" id="{80BB38FC-F972-4C99-98F0-10593E7F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 HUỲNH TIẾN THỊNH</a:t>
            </a:r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="" xmlns:a16="http://schemas.microsoft.com/office/drawing/2014/main" id="{FB3C9B8C-CD57-48F4-A713-2745F5DD6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840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="" xmlns:a16="http://schemas.microsoft.com/office/drawing/2014/main" id="{972E0123-82BE-4101-B94F-6DB6CA223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5F58-1050-44E9-AD07-921F7E8D11AB}" type="datetime1">
              <a:rPr lang="vi-VN" smtClean="0"/>
              <a:t>12/09/2021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="" xmlns:a16="http://schemas.microsoft.com/office/drawing/2014/main" id="{140EFB77-6FC4-4B09-9DB4-53F608AF5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 HUỲNH TIẾN THỊNH</a:t>
            </a:r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="" xmlns:a16="http://schemas.microsoft.com/office/drawing/2014/main" id="{D809C2D2-9132-4CE7-ACB4-AAD6E278A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48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FBEE479A-2580-4EF0-91C3-5B87D835B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A690E22D-E64F-47CA-BD72-50397CAA1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997D6621-E661-45C9-85F1-FB6128807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56616" indent="0">
              <a:buNone/>
              <a:defRPr sz="1100"/>
            </a:lvl2pPr>
            <a:lvl3pPr marL="713232" indent="0">
              <a:buNone/>
              <a:defRPr sz="900"/>
            </a:lvl3pPr>
            <a:lvl4pPr marL="1069848" indent="0">
              <a:buNone/>
              <a:defRPr sz="800"/>
            </a:lvl4pPr>
            <a:lvl5pPr marL="1426464" indent="0">
              <a:buNone/>
              <a:defRPr sz="800"/>
            </a:lvl5pPr>
            <a:lvl6pPr marL="1783080" indent="0">
              <a:buNone/>
              <a:defRPr sz="800"/>
            </a:lvl6pPr>
            <a:lvl7pPr marL="2139696" indent="0">
              <a:buNone/>
              <a:defRPr sz="800"/>
            </a:lvl7pPr>
            <a:lvl8pPr marL="2496312" indent="0">
              <a:buNone/>
              <a:defRPr sz="800"/>
            </a:lvl8pPr>
            <a:lvl9pPr marL="2852928" indent="0">
              <a:buNone/>
              <a:defRPr sz="8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08444F5A-ECCD-4FB3-9A9D-E3E388562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4407-11A8-4E28-8ACD-EC9278EE4DE7}" type="datetime1">
              <a:rPr lang="vi-VN" smtClean="0"/>
              <a:t>12/09/2021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AAC494AE-DA43-4577-AB00-0BC0FB20D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 HUỲNH TIẾN THỊNH</a:t>
            </a:r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ACA2A135-E58A-41A6-B56D-6C4CE4581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7437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2F27D11C-0795-4014-A96C-DFE97E180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="" xmlns:a16="http://schemas.microsoft.com/office/drawing/2014/main" id="{7FF4F00A-4E6E-4319-96EE-4573BA306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 marL="0" indent="0">
              <a:buNone/>
              <a:defRPr sz="2500"/>
            </a:lvl1pPr>
            <a:lvl2pPr marL="356616" indent="0">
              <a:buNone/>
              <a:defRPr sz="2200"/>
            </a:lvl2pPr>
            <a:lvl3pPr marL="713232" indent="0">
              <a:buNone/>
              <a:defRPr sz="1900"/>
            </a:lvl3pPr>
            <a:lvl4pPr marL="1069848" indent="0">
              <a:buNone/>
              <a:defRPr sz="1600"/>
            </a:lvl4pPr>
            <a:lvl5pPr marL="1426464" indent="0">
              <a:buNone/>
              <a:defRPr sz="1600"/>
            </a:lvl5pPr>
            <a:lvl6pPr marL="1783080" indent="0">
              <a:buNone/>
              <a:defRPr sz="1600"/>
            </a:lvl6pPr>
            <a:lvl7pPr marL="2139696" indent="0">
              <a:buNone/>
              <a:defRPr sz="1600"/>
            </a:lvl7pPr>
            <a:lvl8pPr marL="2496312" indent="0">
              <a:buNone/>
              <a:defRPr sz="1600"/>
            </a:lvl8pPr>
            <a:lvl9pPr marL="2852928" indent="0">
              <a:buNone/>
              <a:defRPr sz="16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B27FD764-50DC-4ADF-BBBC-45C14DA25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56616" indent="0">
              <a:buNone/>
              <a:defRPr sz="1100"/>
            </a:lvl2pPr>
            <a:lvl3pPr marL="713232" indent="0">
              <a:buNone/>
              <a:defRPr sz="900"/>
            </a:lvl3pPr>
            <a:lvl4pPr marL="1069848" indent="0">
              <a:buNone/>
              <a:defRPr sz="800"/>
            </a:lvl4pPr>
            <a:lvl5pPr marL="1426464" indent="0">
              <a:buNone/>
              <a:defRPr sz="800"/>
            </a:lvl5pPr>
            <a:lvl6pPr marL="1783080" indent="0">
              <a:buNone/>
              <a:defRPr sz="800"/>
            </a:lvl6pPr>
            <a:lvl7pPr marL="2139696" indent="0">
              <a:buNone/>
              <a:defRPr sz="800"/>
            </a:lvl7pPr>
            <a:lvl8pPr marL="2496312" indent="0">
              <a:buNone/>
              <a:defRPr sz="800"/>
            </a:lvl8pPr>
            <a:lvl9pPr marL="2852928" indent="0">
              <a:buNone/>
              <a:defRPr sz="8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18D337FC-8A3F-42EA-AB71-14A46A12A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3236-62FB-4C65-9E49-4654797563A0}" type="datetime1">
              <a:rPr lang="vi-VN" smtClean="0"/>
              <a:t>12/09/2021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3119BD1D-DA5F-45D1-A3BE-EABB51846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 HUỲNH TIẾN THỊNH</a:t>
            </a:r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9DED431D-3666-4E55-93CD-A3800176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79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="" xmlns:a16="http://schemas.microsoft.com/office/drawing/2014/main" id="{2ECC5E10-5573-4B4B-9EBD-C27DE81F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F8873326-8F2F-46D5-BEE8-B9A484A0A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71323" tIns="35662" rIns="71323" bIns="35662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3DF98821-89CE-4DE6-8844-12E34F339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7029D-4E95-4AD0-8479-F10D7BE0E377}" type="datetime1">
              <a:rPr lang="vi-VN" smtClean="0"/>
              <a:t>12/09/2021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F2525AB9-62E8-46E5-AB93-643C79B994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 smtClean="0"/>
              <a:t>GV HUỲNH TIẾN THỊNH</a:t>
            </a:r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80799B1A-35EE-43F8-AFD1-B13ABC1B7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69CF7-1EA2-4071-9BA9-B731191972A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0482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713232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308" indent="-178308" algn="l" defTabSz="7132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4924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91540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8156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4772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961388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318004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674620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031236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3232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9848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3080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696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96312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52928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-8546" y="0"/>
            <a:ext cx="4530699" cy="5715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60164" y="723900"/>
            <a:ext cx="7950435" cy="411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/>
          </a:p>
        </p:txBody>
      </p:sp>
      <p:sp useBgFill="1">
        <p:nvSpPr>
          <p:cNvPr id="5" name="Rectangle 4"/>
          <p:cNvSpPr/>
          <p:nvPr/>
        </p:nvSpPr>
        <p:spPr>
          <a:xfrm>
            <a:off x="4522152" y="723900"/>
            <a:ext cx="76200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/>
          </a:p>
        </p:txBody>
      </p:sp>
      <p:sp useBgFill="1">
        <p:nvSpPr>
          <p:cNvPr id="6" name="Rectangle 5"/>
          <p:cNvSpPr/>
          <p:nvPr/>
        </p:nvSpPr>
        <p:spPr>
          <a:xfrm>
            <a:off x="5342369" y="1028700"/>
            <a:ext cx="762000" cy="381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/>
          </a:p>
        </p:txBody>
      </p:sp>
      <p:sp useBgFill="1">
        <p:nvSpPr>
          <p:cNvPr id="7" name="Rectangle 6"/>
          <p:cNvSpPr/>
          <p:nvPr/>
        </p:nvSpPr>
        <p:spPr>
          <a:xfrm>
            <a:off x="6162586" y="723900"/>
            <a:ext cx="762000" cy="381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/>
          <p:cNvSpPr/>
          <p:nvPr/>
        </p:nvSpPr>
        <p:spPr>
          <a:xfrm>
            <a:off x="6982803" y="937550"/>
            <a:ext cx="762000" cy="38979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803022" y="723900"/>
            <a:ext cx="762000" cy="381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16952" y="2567650"/>
            <a:ext cx="31242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16952" y="3686946"/>
            <a:ext cx="31242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09600" y="1774276"/>
            <a:ext cx="2229298" cy="945774"/>
            <a:chOff x="-2715049" y="1987925"/>
            <a:chExt cx="2229297" cy="945774"/>
          </a:xfrm>
        </p:grpSpPr>
        <p:sp>
          <p:nvSpPr>
            <p:cNvPr id="15" name="Rectangle 14"/>
            <p:cNvSpPr/>
            <p:nvPr/>
          </p:nvSpPr>
          <p:spPr>
            <a:xfrm>
              <a:off x="-2715049" y="2781299"/>
              <a:ext cx="1191049" cy="152400"/>
            </a:xfrm>
            <a:prstGeom prst="rect">
              <a:avLst/>
            </a:prstGeom>
            <a:solidFill>
              <a:srgbClr val="F89F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ular Callout 16"/>
            <p:cNvSpPr/>
            <p:nvPr/>
          </p:nvSpPr>
          <p:spPr>
            <a:xfrm>
              <a:off x="-1870959" y="1987925"/>
              <a:ext cx="1385207" cy="609600"/>
            </a:xfrm>
            <a:prstGeom prst="wedgeRoundRectCallout">
              <a:avLst>
                <a:gd name="adj1" fmla="val -25875"/>
                <a:gd name="adj2" fmla="val 74265"/>
                <a:gd name="adj3" fmla="val 16667"/>
              </a:avLst>
            </a:prstGeom>
            <a:solidFill>
              <a:srgbClr val="F575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Bahnschrift Condensed" pitchFamily="34" charset="0"/>
                </a:rPr>
                <a:t>ÔN TẬP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0" y="2911501"/>
            <a:ext cx="3893353" cy="927847"/>
            <a:chOff x="-3316399" y="2987488"/>
            <a:chExt cx="3893353" cy="927847"/>
          </a:xfrm>
        </p:grpSpPr>
        <p:sp>
          <p:nvSpPr>
            <p:cNvPr id="16" name="Rectangle 15"/>
            <p:cNvSpPr/>
            <p:nvPr/>
          </p:nvSpPr>
          <p:spPr>
            <a:xfrm>
              <a:off x="-3316399" y="3762935"/>
              <a:ext cx="2782999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ed Rectangular Callout 17"/>
            <p:cNvSpPr/>
            <p:nvPr/>
          </p:nvSpPr>
          <p:spPr>
            <a:xfrm>
              <a:off x="-939986" y="2987488"/>
              <a:ext cx="1516940" cy="609601"/>
            </a:xfrm>
            <a:prstGeom prst="wedgeRoundRectCallout">
              <a:avLst>
                <a:gd name="adj1" fmla="val -25875"/>
                <a:gd name="adj2" fmla="val 74265"/>
                <a:gd name="adj3" fmla="val 16667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Bahnschrift Condensed" pitchFamily="34" charset="0"/>
                </a:rPr>
                <a:t>ĐẦU NĂM</a:t>
              </a:r>
            </a:p>
          </p:txBody>
        </p:sp>
      </p:grpSp>
      <p:sp>
        <p:nvSpPr>
          <p:cNvPr id="21" name="Rectangle 20"/>
          <p:cNvSpPr/>
          <p:nvPr/>
        </p:nvSpPr>
        <p:spPr>
          <a:xfrm>
            <a:off x="-8546" y="495300"/>
            <a:ext cx="660165" cy="5219700"/>
          </a:xfrm>
          <a:prstGeom prst="rect">
            <a:avLst/>
          </a:prstGeom>
          <a:solidFill>
            <a:schemeClr val="bg1">
              <a:lumMod val="95000"/>
              <a:alpha val="9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37198" y="723186"/>
            <a:ext cx="248538" cy="411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224750" y="4324232"/>
            <a:ext cx="1903753" cy="400105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65000"/>
                  </a:schemeClr>
                </a:solidFill>
                <a:latin typeface="Bahnschrift Condensed" pitchFamily="34" charset="0"/>
              </a:rPr>
              <a:t>GV HUỲNH TIẾN THỊNH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54519-77F1-45EC-BABC-81B6B44273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8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7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7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8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72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11" dur="1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12" dur="1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72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15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16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 p14:presetBounceEnd="72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19" dur="1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20" dur="1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72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23" dur="1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24" dur="1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10" presetClass="entr" presetSubtype="0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 animBg="1"/>
          <p:bldP spid="8" grpId="0" animBg="1"/>
          <p:bldP spid="9" grpId="0" animBg="1"/>
          <p:bldP spid="2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10" presetClass="entr" presetSubtype="0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 animBg="1"/>
          <p:bldP spid="8" grpId="0" animBg="1"/>
          <p:bldP spid="9" grpId="0" animBg="1"/>
          <p:bldP spid="24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877567" y="1174511"/>
            <a:ext cx="7073735" cy="346109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4">
            <a:extLst>
              <a:ext uri="{FF2B5EF4-FFF2-40B4-BE49-F238E27FC236}">
                <a16:creationId xmlns="" xmlns:a16="http://schemas.microsoft.com/office/drawing/2014/main" id="{A15CDB29-8B1A-47E0-B538-0D0E356F9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9106" y="1368521"/>
            <a:ext cx="651510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just"/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a/	Fe	+	</a:t>
            </a:r>
            <a:r>
              <a:rPr lang="en-US" altLang="vi-VN" sz="2200" dirty="0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altLang="vi-VN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2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	FeCl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3</a:t>
            </a:r>
            <a:endParaRPr lang="en-US" altLang="vi-V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="" xmlns:a16="http://schemas.microsoft.com/office/drawing/2014/main" id="{6A9BB288-9404-4688-86E5-6FC1FDCA5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769" y="1973079"/>
            <a:ext cx="651510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just"/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b/	Fe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	+	H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Symbol"/>
              </a:rPr>
              <a:t>  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	Fe	+	H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2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O</a:t>
            </a:r>
            <a:endParaRPr lang="en-US" altLang="vi-V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6">
            <a:extLst>
              <a:ext uri="{FF2B5EF4-FFF2-40B4-BE49-F238E27FC236}">
                <a16:creationId xmlns="" xmlns:a16="http://schemas.microsoft.com/office/drawing/2014/main" id="{6A295914-9556-4B76-AC8E-E418AC619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769" y="3203140"/>
            <a:ext cx="651510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just"/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d/	Fe(OH)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Symbol"/>
              </a:rPr>
              <a:t>  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	Fe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2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O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3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     +	          H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2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O</a:t>
            </a:r>
            <a:endParaRPr lang="en-US" altLang="vi-V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="" xmlns:a16="http://schemas.microsoft.com/office/drawing/2014/main" id="{07B07938-A0F5-476E-825C-83FA4D7CC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769" y="3857483"/>
            <a:ext cx="651510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just"/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e/	FeCl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	    +     NaOH 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	 Fe(OH)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3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	+     NaCl</a:t>
            </a:r>
            <a:endParaRPr lang="en-US" altLang="vi-V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8">
            <a:extLst>
              <a:ext uri="{FF2B5EF4-FFF2-40B4-BE49-F238E27FC236}">
                <a16:creationId xmlns="" xmlns:a16="http://schemas.microsoft.com/office/drawing/2014/main" id="{216982AB-D6BB-4476-96D9-AAA6B8D90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769" y="2560704"/>
            <a:ext cx="651510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just"/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c/	Fe	+	O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Symbol"/>
              </a:rPr>
              <a:t>  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	Fe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3</a:t>
            </a:r>
            <a:r>
              <a:rPr lang="en-US" altLang="vi-VN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O</a:t>
            </a:r>
            <a:r>
              <a:rPr lang="en-US" altLang="vi-VN" sz="2200" baseline="-25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4</a:t>
            </a:r>
            <a:endParaRPr lang="en-US" altLang="vi-V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9">
            <a:extLst>
              <a:ext uri="{FF2B5EF4-FFF2-40B4-BE49-F238E27FC236}">
                <a16:creationId xmlns="" xmlns:a16="http://schemas.microsoft.com/office/drawing/2014/main" id="{2DCAFE5C-811F-41CB-B061-9DC871DC5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9506" y="1368521"/>
            <a:ext cx="40005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ctr"/>
            <a:r>
              <a:rPr lang="en-US" altLang="vi-VN" sz="22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5" name="Text Box 10">
            <a:extLst>
              <a:ext uri="{FF2B5EF4-FFF2-40B4-BE49-F238E27FC236}">
                <a16:creationId xmlns="" xmlns:a16="http://schemas.microsoft.com/office/drawing/2014/main" id="{EF99601E-29C4-48A1-863C-A482E892E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6306" y="1368521"/>
            <a:ext cx="40005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ctr"/>
            <a:r>
              <a:rPr lang="en-US" altLang="vi-VN" sz="22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6" name="Text Box 11">
            <a:extLst>
              <a:ext uri="{FF2B5EF4-FFF2-40B4-BE49-F238E27FC236}">
                <a16:creationId xmlns="" xmlns:a16="http://schemas.microsoft.com/office/drawing/2014/main" id="{06657448-C98C-43BF-91EE-1ABE2C8D8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7906" y="1368521"/>
            <a:ext cx="40005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ctr"/>
            <a:r>
              <a:rPr lang="en-US" altLang="vi-VN" sz="22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="" xmlns:a16="http://schemas.microsoft.com/office/drawing/2014/main" id="{E806E81E-FAFE-49B1-BB7D-322554E42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7119" y="1973079"/>
            <a:ext cx="40005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ctr"/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Text Box 13">
            <a:extLst>
              <a:ext uri="{FF2B5EF4-FFF2-40B4-BE49-F238E27FC236}">
                <a16:creationId xmlns="" xmlns:a16="http://schemas.microsoft.com/office/drawing/2014/main" id="{81968D45-381E-442B-9CEF-7760BE6BB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0256" y="1973078"/>
            <a:ext cx="40005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ctr"/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9" name="Text Box 14">
            <a:extLst>
              <a:ext uri="{FF2B5EF4-FFF2-40B4-BE49-F238E27FC236}">
                <a16:creationId xmlns="" xmlns:a16="http://schemas.microsoft.com/office/drawing/2014/main" id="{E89FFD5B-DFC6-46E9-B1F3-9C179E3EC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878" y="1973082"/>
            <a:ext cx="40005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ctr"/>
            <a:r>
              <a:rPr lang="en-US" altLang="vi-VN" sz="22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" name="Text Box 15">
            <a:extLst>
              <a:ext uri="{FF2B5EF4-FFF2-40B4-BE49-F238E27FC236}">
                <a16:creationId xmlns="" xmlns:a16="http://schemas.microsoft.com/office/drawing/2014/main" id="{353973FA-7B85-45D2-9625-F29775BEE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969" y="2560704"/>
            <a:ext cx="40005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ctr"/>
            <a:r>
              <a:rPr lang="en-US" altLang="vi-VN" sz="22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1" name="Text Box 16">
            <a:extLst>
              <a:ext uri="{FF2B5EF4-FFF2-40B4-BE49-F238E27FC236}">
                <a16:creationId xmlns="" xmlns:a16="http://schemas.microsoft.com/office/drawing/2014/main" id="{5BBDB0F2-730E-4319-B218-C90F36FD6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0569" y="2560704"/>
            <a:ext cx="40005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ctr"/>
            <a:r>
              <a:rPr lang="en-US" altLang="vi-VN" sz="22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" name="Text Box 17">
            <a:extLst>
              <a:ext uri="{FF2B5EF4-FFF2-40B4-BE49-F238E27FC236}">
                <a16:creationId xmlns="" xmlns:a16="http://schemas.microsoft.com/office/drawing/2014/main" id="{A8CDE159-D042-4594-963F-5E78984F9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969" y="3203140"/>
            <a:ext cx="40005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ctr"/>
            <a:r>
              <a:rPr lang="en-US" altLang="vi-VN" sz="22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" name="Text Box 18">
            <a:extLst>
              <a:ext uri="{FF2B5EF4-FFF2-40B4-BE49-F238E27FC236}">
                <a16:creationId xmlns="" xmlns:a16="http://schemas.microsoft.com/office/drawing/2014/main" id="{AE22EC19-85EF-4CD8-8D9F-22233770F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769" y="3203140"/>
            <a:ext cx="40005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ctr"/>
            <a:r>
              <a:rPr lang="en-US" altLang="vi-VN" sz="22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4" name="Text Box 19">
            <a:extLst>
              <a:ext uri="{FF2B5EF4-FFF2-40B4-BE49-F238E27FC236}">
                <a16:creationId xmlns="" xmlns:a16="http://schemas.microsoft.com/office/drawing/2014/main" id="{C3C1EDAB-8237-42AA-8536-048506CE4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4869" y="3845576"/>
            <a:ext cx="40005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ctr"/>
            <a:r>
              <a:rPr lang="en-US" altLang="vi-VN" sz="22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5" name="Text Box 20">
            <a:extLst>
              <a:ext uri="{FF2B5EF4-FFF2-40B4-BE49-F238E27FC236}">
                <a16:creationId xmlns="" xmlns:a16="http://schemas.microsoft.com/office/drawing/2014/main" id="{4E8774E6-A617-4B3A-A1CD-9A3DBCBF3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8238" y="3869429"/>
            <a:ext cx="400050" cy="4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pPr algn="ctr"/>
            <a:r>
              <a:rPr lang="en-US" altLang="vi-VN" sz="22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6" name="Hộp Văn bản 25">
            <a:extLst>
              <a:ext uri="{FF2B5EF4-FFF2-40B4-BE49-F238E27FC236}">
                <a16:creationId xmlns="" xmlns:a16="http://schemas.microsoft.com/office/drawing/2014/main" id="{F32C2DA9-3D89-46CE-B849-7CA3610DB9B6}"/>
              </a:ext>
            </a:extLst>
          </p:cNvPr>
          <p:cNvSpPr txBox="1"/>
          <p:nvPr/>
        </p:nvSpPr>
        <p:spPr>
          <a:xfrm>
            <a:off x="460849" y="441257"/>
            <a:ext cx="4534665" cy="410575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vi-VN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vi-VN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Cân </a:t>
            </a:r>
            <a:r>
              <a:rPr lang="vi-VN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 các PTHH sau:</a:t>
            </a:r>
          </a:p>
        </p:txBody>
      </p:sp>
      <p:pic>
        <p:nvPicPr>
          <p:cNvPr id="27" name="Picture 8" descr="moving_pencil">
            <a:extLst>
              <a:ext uri="{FF2B5EF4-FFF2-40B4-BE49-F238E27FC236}">
                <a16:creationId xmlns="" xmlns:a16="http://schemas.microsoft.com/office/drawing/2014/main" id="{F2D22FDC-136B-49B9-8675-D06D7796F7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745" y="539992"/>
            <a:ext cx="685800" cy="76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529839" y="261697"/>
            <a:ext cx="2266619" cy="304271"/>
          </a:xfrm>
        </p:spPr>
        <p:txBody>
          <a:bodyPr/>
          <a:lstStyle/>
          <a:p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GV HUỲNH TIẾN THỊNH</a:t>
            </a:r>
            <a:endParaRPr lang="vi-VN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384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917322" y="1023442"/>
            <a:ext cx="7073735" cy="4200565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74300" y="261697"/>
            <a:ext cx="2322278" cy="304271"/>
          </a:xfrm>
        </p:spPr>
        <p:txBody>
          <a:bodyPr/>
          <a:lstStyle/>
          <a:p>
            <a:r>
              <a:rPr lang="vi-VN" sz="1200" smtClean="0">
                <a:latin typeface="Times New Roman" pitchFamily="18" charset="0"/>
                <a:cs typeface="Times New Roman" pitchFamily="18" charset="0"/>
              </a:rPr>
              <a:t>GV HUỲNH TIẾN THỊNH</a:t>
            </a:r>
            <a:endParaRPr lang="vi-VN" sz="1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moving_pencil">
            <a:extLst>
              <a:ext uri="{FF2B5EF4-FFF2-40B4-BE49-F238E27FC236}">
                <a16:creationId xmlns="" xmlns:a16="http://schemas.microsoft.com/office/drawing/2014/main" id="{0687FE25-3BB5-4B94-8218-F5031A6E151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745" y="261697"/>
            <a:ext cx="685800" cy="76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Hộp Văn bản 6">
            <a:extLst>
              <a:ext uri="{FF2B5EF4-FFF2-40B4-BE49-F238E27FC236}">
                <a16:creationId xmlns="" xmlns:a16="http://schemas.microsoft.com/office/drawing/2014/main" id="{C67E8278-A81D-4161-9B3F-0F05D5E9D56B}"/>
              </a:ext>
            </a:extLst>
          </p:cNvPr>
          <p:cNvSpPr txBox="1"/>
          <p:nvPr/>
        </p:nvSpPr>
        <p:spPr>
          <a:xfrm>
            <a:off x="603436" y="425869"/>
            <a:ext cx="2805024" cy="441352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Bahnschrift Condensed" pitchFamily="34" charset="0"/>
              </a:rPr>
              <a:t>II</a:t>
            </a:r>
            <a:r>
              <a:rPr lang="vi-VN" sz="2400" b="1" dirty="0" smtClean="0">
                <a:solidFill>
                  <a:srgbClr val="FF0000"/>
                </a:solidFill>
                <a:latin typeface="Bahnschrift Condensed" pitchFamily="34" charset="0"/>
              </a:rPr>
              <a:t>. </a:t>
            </a:r>
            <a:r>
              <a:rPr lang="vi-VN" sz="2400" b="1" dirty="0">
                <a:solidFill>
                  <a:srgbClr val="FF0000"/>
                </a:solidFill>
                <a:latin typeface="Bahnschrift Condensed" pitchFamily="34" charset="0"/>
              </a:rPr>
              <a:t>Các công thức cần nhớ: </a:t>
            </a:r>
          </a:p>
        </p:txBody>
      </p:sp>
      <p:sp>
        <p:nvSpPr>
          <p:cNvPr id="9" name="Hộp Văn bản 8">
            <a:extLst>
              <a:ext uri="{FF2B5EF4-FFF2-40B4-BE49-F238E27FC236}">
                <a16:creationId xmlns="" xmlns:a16="http://schemas.microsoft.com/office/drawing/2014/main" id="{550B6DBF-8339-49D9-BA2E-3197C9209E66}"/>
              </a:ext>
            </a:extLst>
          </p:cNvPr>
          <p:cNvSpPr txBox="1"/>
          <p:nvPr/>
        </p:nvSpPr>
        <p:spPr>
          <a:xfrm>
            <a:off x="1043573" y="1283802"/>
            <a:ext cx="5018771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1900" dirty="0">
                <a:latin typeface="+mj-lt"/>
              </a:rPr>
              <a:t>- Công thức chuyển đổi giữa số mol – khối lượng: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="" xmlns:a16="http://schemas.microsoft.com/office/drawing/2014/main" id="{34703489-2900-4EA1-BE5A-57686D791AE5}"/>
              </a:ext>
            </a:extLst>
          </p:cNvPr>
          <p:cNvSpPr txBox="1"/>
          <p:nvPr/>
        </p:nvSpPr>
        <p:spPr>
          <a:xfrm>
            <a:off x="1043573" y="1781767"/>
            <a:ext cx="6865431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1900" dirty="0">
                <a:latin typeface="+mj-lt"/>
              </a:rPr>
              <a:t>- Công thức chuyển đổi giữa số mol – thể tích chất khí ở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sz="1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C, 1 bar:</a:t>
            </a:r>
            <a:endParaRPr lang="vi-VN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="" xmlns:a16="http://schemas.microsoft.com/office/drawing/2014/main" id="{C40AE3C3-A5A4-4EF7-8B8C-30E018488505}"/>
              </a:ext>
            </a:extLst>
          </p:cNvPr>
          <p:cNvSpPr txBox="1"/>
          <p:nvPr/>
        </p:nvSpPr>
        <p:spPr>
          <a:xfrm>
            <a:off x="1043573" y="2693322"/>
            <a:ext cx="6525594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1900">
                <a:latin typeface="+mj-lt"/>
              </a:rPr>
              <a:t>- Công thức tính nồng độ phần trăm của chất tan trong dung dịch:</a:t>
            </a:r>
            <a:endParaRPr lang="vi-VN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DC86473E-692F-4651-8A72-11381281564C}"/>
              </a:ext>
            </a:extLst>
          </p:cNvPr>
          <p:cNvSpPr txBox="1"/>
          <p:nvPr/>
        </p:nvSpPr>
        <p:spPr>
          <a:xfrm>
            <a:off x="1148784" y="3986799"/>
            <a:ext cx="5924468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1900" dirty="0">
                <a:latin typeface="+mj-lt"/>
              </a:rPr>
              <a:t>- Công thức tính nồng độ mol của chất tan trong dung dịch:</a:t>
            </a:r>
            <a:endParaRPr lang="vi-VN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="" xmlns:a16="http://schemas.microsoft.com/office/drawing/2014/main" id="{2C525F7E-A4FF-438D-B66E-1E61289DE340}"/>
              </a:ext>
            </a:extLst>
          </p:cNvPr>
          <p:cNvSpPr txBox="1"/>
          <p:nvPr/>
        </p:nvSpPr>
        <p:spPr>
          <a:xfrm>
            <a:off x="5995584" y="1267900"/>
            <a:ext cx="1035309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1900" b="1" dirty="0">
                <a:solidFill>
                  <a:srgbClr val="C00000"/>
                </a:solidFill>
                <a:latin typeface="+mj-lt"/>
              </a:rPr>
              <a:t>m = n.M</a:t>
            </a:r>
          </a:p>
        </p:txBody>
      </p:sp>
      <p:sp>
        <p:nvSpPr>
          <p:cNvPr id="14" name="Hộp Văn bản 13">
            <a:extLst>
              <a:ext uri="{FF2B5EF4-FFF2-40B4-BE49-F238E27FC236}">
                <a16:creationId xmlns="" xmlns:a16="http://schemas.microsoft.com/office/drawing/2014/main" id="{BA07A626-D8C6-47B3-9968-BA76C4977719}"/>
              </a:ext>
            </a:extLst>
          </p:cNvPr>
          <p:cNvSpPr txBox="1"/>
          <p:nvPr/>
        </p:nvSpPr>
        <p:spPr>
          <a:xfrm>
            <a:off x="3049006" y="2250894"/>
            <a:ext cx="1763457" cy="3644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1900" b="1" dirty="0">
                <a:solidFill>
                  <a:srgbClr val="FF0000"/>
                </a:solidFill>
                <a:latin typeface="+mj-lt"/>
              </a:rPr>
              <a:t>V = n.24,79 (lít)</a:t>
            </a:r>
          </a:p>
        </p:txBody>
      </p:sp>
      <p:sp>
        <p:nvSpPr>
          <p:cNvPr id="25" name="Hộp Văn bản 24">
            <a:extLst>
              <a:ext uri="{FF2B5EF4-FFF2-40B4-BE49-F238E27FC236}">
                <a16:creationId xmlns="" xmlns:a16="http://schemas.microsoft.com/office/drawing/2014/main" id="{09B19BE3-BE8F-4FBC-B424-EDE55A003F13}"/>
              </a:ext>
            </a:extLst>
          </p:cNvPr>
          <p:cNvSpPr txBox="1"/>
          <p:nvPr/>
        </p:nvSpPr>
        <p:spPr>
          <a:xfrm>
            <a:off x="3076091" y="3330777"/>
            <a:ext cx="564026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1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C%</a:t>
            </a:r>
            <a:endParaRPr lang="vi-VN" sz="19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Hộp Văn bản 25">
            <a:extLst>
              <a:ext uri="{FF2B5EF4-FFF2-40B4-BE49-F238E27FC236}">
                <a16:creationId xmlns="" xmlns:a16="http://schemas.microsoft.com/office/drawing/2014/main" id="{2DB118F4-F2CB-4B84-B6CF-19841F657E33}"/>
              </a:ext>
            </a:extLst>
          </p:cNvPr>
          <p:cNvSpPr txBox="1"/>
          <p:nvPr/>
        </p:nvSpPr>
        <p:spPr>
          <a:xfrm>
            <a:off x="3545096" y="3330777"/>
            <a:ext cx="283501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1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vi-VN" sz="19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Hộp Văn bản 26">
            <a:extLst>
              <a:ext uri="{FF2B5EF4-FFF2-40B4-BE49-F238E27FC236}">
                <a16:creationId xmlns="" xmlns:a16="http://schemas.microsoft.com/office/drawing/2014/main" id="{987300B1-7C93-44A9-833A-AB32F7A36CE1}"/>
              </a:ext>
            </a:extLst>
          </p:cNvPr>
          <p:cNvSpPr txBox="1"/>
          <p:nvPr/>
        </p:nvSpPr>
        <p:spPr>
          <a:xfrm>
            <a:off x="3832112" y="3102117"/>
            <a:ext cx="474258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19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900" b="1" baseline="-25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endParaRPr lang="vi-VN" sz="19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Hộp Văn bản 27">
            <a:extLst>
              <a:ext uri="{FF2B5EF4-FFF2-40B4-BE49-F238E27FC236}">
                <a16:creationId xmlns="" xmlns:a16="http://schemas.microsoft.com/office/drawing/2014/main" id="{9622D2B1-146A-4A54-8DB1-D0FFF31B1FA1}"/>
              </a:ext>
            </a:extLst>
          </p:cNvPr>
          <p:cNvSpPr txBox="1"/>
          <p:nvPr/>
        </p:nvSpPr>
        <p:spPr>
          <a:xfrm>
            <a:off x="3802044" y="3502323"/>
            <a:ext cx="527157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19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900" b="1" baseline="-25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endParaRPr lang="vi-VN" sz="19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Hộp Văn bản 28">
            <a:extLst>
              <a:ext uri="{FF2B5EF4-FFF2-40B4-BE49-F238E27FC236}">
                <a16:creationId xmlns="" xmlns:a16="http://schemas.microsoft.com/office/drawing/2014/main" id="{56057837-8AF2-4C7F-802A-9B84A6842DBD}"/>
              </a:ext>
            </a:extLst>
          </p:cNvPr>
          <p:cNvSpPr txBox="1"/>
          <p:nvPr/>
        </p:nvSpPr>
        <p:spPr>
          <a:xfrm>
            <a:off x="4408061" y="3330777"/>
            <a:ext cx="753180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1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vi-VN" sz="19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Đường nối Thẳng 29">
            <a:extLst>
              <a:ext uri="{FF2B5EF4-FFF2-40B4-BE49-F238E27FC236}">
                <a16:creationId xmlns="" xmlns:a16="http://schemas.microsoft.com/office/drawing/2014/main" id="{3B6CC8BC-FCAB-4428-90E2-C22505D3BBC5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3828597" y="3512981"/>
            <a:ext cx="546889" cy="1015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Hộp Văn bản 39">
            <a:extLst>
              <a:ext uri="{FF2B5EF4-FFF2-40B4-BE49-F238E27FC236}">
                <a16:creationId xmlns="" xmlns:a16="http://schemas.microsoft.com/office/drawing/2014/main" id="{3962A6FA-B78D-43FF-9591-70E2A79BC21D}"/>
              </a:ext>
            </a:extLst>
          </p:cNvPr>
          <p:cNvSpPr txBox="1"/>
          <p:nvPr/>
        </p:nvSpPr>
        <p:spPr>
          <a:xfrm>
            <a:off x="3245110" y="4579867"/>
            <a:ext cx="474258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19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900" b="1" baseline="-25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vi-VN" sz="1900" b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Hộp Văn bản 40">
            <a:extLst>
              <a:ext uri="{FF2B5EF4-FFF2-40B4-BE49-F238E27FC236}">
                <a16:creationId xmlns="" xmlns:a16="http://schemas.microsoft.com/office/drawing/2014/main" id="{865E6466-B992-4BF3-9342-D2A7A7FBC262}"/>
              </a:ext>
            </a:extLst>
          </p:cNvPr>
          <p:cNvSpPr txBox="1"/>
          <p:nvPr/>
        </p:nvSpPr>
        <p:spPr>
          <a:xfrm>
            <a:off x="3714115" y="4579867"/>
            <a:ext cx="283501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1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vi-VN" sz="19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Hộp Văn bản 41">
            <a:extLst>
              <a:ext uri="{FF2B5EF4-FFF2-40B4-BE49-F238E27FC236}">
                <a16:creationId xmlns="" xmlns:a16="http://schemas.microsoft.com/office/drawing/2014/main" id="{7D8F33B1-33DF-499F-9E19-C7AEA8F98B32}"/>
              </a:ext>
            </a:extLst>
          </p:cNvPr>
          <p:cNvSpPr txBox="1"/>
          <p:nvPr/>
        </p:nvSpPr>
        <p:spPr>
          <a:xfrm>
            <a:off x="4001129" y="4351207"/>
            <a:ext cx="406932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1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900" b="1" baseline="-25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endParaRPr lang="vi-VN" sz="19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Hộp Văn bản 42">
            <a:extLst>
              <a:ext uri="{FF2B5EF4-FFF2-40B4-BE49-F238E27FC236}">
                <a16:creationId xmlns="" xmlns:a16="http://schemas.microsoft.com/office/drawing/2014/main" id="{C59E0A29-7F34-45D6-B92F-F00AFA925010}"/>
              </a:ext>
            </a:extLst>
          </p:cNvPr>
          <p:cNvSpPr txBox="1"/>
          <p:nvPr/>
        </p:nvSpPr>
        <p:spPr>
          <a:xfrm>
            <a:off x="3971062" y="4751413"/>
            <a:ext cx="499906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19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900" b="1" baseline="-25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endParaRPr lang="vi-VN" sz="19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Hộp Văn bản 43">
            <a:extLst>
              <a:ext uri="{FF2B5EF4-FFF2-40B4-BE49-F238E27FC236}">
                <a16:creationId xmlns="" xmlns:a16="http://schemas.microsoft.com/office/drawing/2014/main" id="{85D007B3-74C5-4C2D-AFC8-664FD0604155}"/>
              </a:ext>
            </a:extLst>
          </p:cNvPr>
          <p:cNvSpPr txBox="1"/>
          <p:nvPr/>
        </p:nvSpPr>
        <p:spPr>
          <a:xfrm>
            <a:off x="4577078" y="4579867"/>
            <a:ext cx="536775" cy="3644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19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(M)</a:t>
            </a:r>
            <a:endParaRPr lang="vi-VN" sz="19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Đường nối Thẳng 44">
            <a:extLst>
              <a:ext uri="{FF2B5EF4-FFF2-40B4-BE49-F238E27FC236}">
                <a16:creationId xmlns="" xmlns:a16="http://schemas.microsoft.com/office/drawing/2014/main" id="{F6A395CA-C202-4BBB-924D-6035F6E85DDC}"/>
              </a:ext>
            </a:extLst>
          </p:cNvPr>
          <p:cNvCxnSpPr>
            <a:cxnSpLocks/>
            <a:stCxn id="41" idx="3"/>
          </p:cNvCxnSpPr>
          <p:nvPr/>
        </p:nvCxnSpPr>
        <p:spPr>
          <a:xfrm>
            <a:off x="3997616" y="4762071"/>
            <a:ext cx="546888" cy="1015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450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7" grpId="0"/>
      <p:bldP spid="9" grpId="0"/>
      <p:bldP spid="10" grpId="0"/>
      <p:bldP spid="11" grpId="0"/>
      <p:bldP spid="12" grpId="0"/>
      <p:bldP spid="13" grpId="0"/>
      <p:bldP spid="14" grpId="0" animBg="1"/>
      <p:bldP spid="25" grpId="0"/>
      <p:bldP spid="26" grpId="0"/>
      <p:bldP spid="27" grpId="0"/>
      <p:bldP spid="28" grpId="0"/>
      <p:bldP spid="29" grpId="0"/>
      <p:bldP spid="40" grpId="0"/>
      <p:bldP spid="41" grpId="0"/>
      <p:bldP spid="42" grpId="0"/>
      <p:bldP spid="43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="" xmlns:a16="http://schemas.microsoft.com/office/drawing/2014/main" id="{5F5DD459-84A5-461A-A6B4-20ED5EA9B8AA}"/>
              </a:ext>
            </a:extLst>
          </p:cNvPr>
          <p:cNvSpPr txBox="1"/>
          <p:nvPr/>
        </p:nvSpPr>
        <p:spPr>
          <a:xfrm>
            <a:off x="635696" y="380250"/>
            <a:ext cx="7991276" cy="19186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71323" tIns="35662" rIns="71323" bIns="35662" anchor="t">
            <a:spAutoFit/>
          </a:bodyPr>
          <a:lstStyle/>
          <a:p>
            <a:pPr algn="just"/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Bài tập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 </a:t>
            </a: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: </a:t>
            </a:r>
            <a:r>
              <a:rPr lang="vi-VN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Hòa tan </a:t>
            </a:r>
            <a:r>
              <a:rPr lang="vi-VN" sz="20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11,2g </a:t>
            </a:r>
            <a:r>
              <a:rPr lang="vi-VN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kim loại sắt </a:t>
            </a:r>
            <a:r>
              <a:rPr lang="en-US" sz="20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bằng lượng vừa đủ</a:t>
            </a:r>
            <a:r>
              <a:rPr lang="vi-VN" sz="20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100 ml dung dịch </a:t>
            </a:r>
            <a:r>
              <a:rPr lang="vi-VN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Hydrochlo</a:t>
            </a:r>
            <a:r>
              <a:rPr lang="en-US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d</a:t>
            </a:r>
            <a:r>
              <a:rPr lang="vi-VN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ric </a:t>
            </a:r>
            <a:r>
              <a:rPr lang="vi-VN" sz="20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acid </a:t>
            </a:r>
            <a:r>
              <a:rPr lang="vi-VN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HCl</a:t>
            </a:r>
            <a:r>
              <a:rPr lang="en-US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vi-VN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ta thu được dung dịch muối A và V lít khí B (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ở </a:t>
            </a:r>
            <a:r>
              <a:rPr lang="vi-VN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25</a:t>
            </a:r>
            <a:r>
              <a:rPr lang="vi-VN" sz="2000" baseline="30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o</a:t>
            </a:r>
            <a:r>
              <a:rPr lang="vi-VN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C, </a:t>
            </a:r>
            <a:r>
              <a:rPr lang="vi-VN" sz="20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1bar).</a:t>
            </a:r>
            <a:endParaRPr lang="vi-VN" sz="20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>
              <a:tabLst>
                <a:tab pos="356616" algn="l"/>
              </a:tabLst>
            </a:pP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	a. </a:t>
            </a:r>
            <a:r>
              <a:rPr lang="en-US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V</a:t>
            </a:r>
            <a:r>
              <a:rPr lang="vi-VN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và kh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ối lượng muối thu </a:t>
            </a:r>
            <a:r>
              <a:rPr lang="en-US" sz="20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được</a:t>
            </a:r>
            <a:r>
              <a:rPr lang="vi-VN" sz="20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  <a:endParaRPr lang="vi-VN" sz="20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>
              <a:tabLst>
                <a:tab pos="356616" algn="l"/>
              </a:tabLst>
            </a:pPr>
            <a:r>
              <a:rPr lang="vi-VN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	b. </a:t>
            </a:r>
            <a:r>
              <a:rPr lang="en-US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nồng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mol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dd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Hydrochloric acid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HCl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algn="ctr">
              <a:tabLst>
                <a:tab pos="356616" algn="l"/>
              </a:tabLst>
            </a:pP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Cho Fe = 56, H = 1, Cl = 35,5.</a:t>
            </a:r>
            <a:endParaRPr lang="vi-VN" sz="20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6" name="Picture 8" descr="moving_pencil">
            <a:extLst>
              <a:ext uri="{FF2B5EF4-FFF2-40B4-BE49-F238E27FC236}">
                <a16:creationId xmlns="" xmlns:a16="http://schemas.microsoft.com/office/drawing/2014/main" id="{B2921A12-F32B-44E9-A3A2-9228703E8AA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665" y="954741"/>
            <a:ext cx="685800" cy="76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Hộp Văn bản 21">
            <a:extLst>
              <a:ext uri="{FF2B5EF4-FFF2-40B4-BE49-F238E27FC236}">
                <a16:creationId xmlns="" xmlns:a16="http://schemas.microsoft.com/office/drawing/2014/main" id="{049D9AA5-AAB4-490D-95E1-48EE91DD219D}"/>
              </a:ext>
            </a:extLst>
          </p:cNvPr>
          <p:cNvSpPr txBox="1"/>
          <p:nvPr/>
        </p:nvSpPr>
        <p:spPr>
          <a:xfrm>
            <a:off x="601939" y="3098021"/>
            <a:ext cx="3443019" cy="379797"/>
          </a:xfrm>
          <a:prstGeom prst="rect">
            <a:avLst/>
          </a:prstGeom>
          <a:noFill/>
        </p:spPr>
        <p:txBody>
          <a:bodyPr wrap="none" lIns="71323" tIns="35662" rIns="71323" bIns="35662" rtlCol="0" anchor="t">
            <a:spAutoFit/>
          </a:bodyPr>
          <a:lstStyle/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Fe  + 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FeCl</a:t>
            </a:r>
            <a:r>
              <a:rPr lang="vi-VN" sz="2000" baseline="-25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2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 </a:t>
            </a:r>
            <a:r>
              <a:rPr lang="vi-VN" sz="2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+  H</a:t>
            </a:r>
            <a:r>
              <a:rPr lang="vi-VN" sz="2000" baseline="-25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2</a:t>
            </a:r>
            <a:r>
              <a:rPr lang="vi-VN" sz="2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↑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Hộp Văn bản 22">
            <a:extLst>
              <a:ext uri="{FF2B5EF4-FFF2-40B4-BE49-F238E27FC236}">
                <a16:creationId xmlns="" xmlns:a16="http://schemas.microsoft.com/office/drawing/2014/main" id="{8D0B76EB-8971-4789-86DD-0DDFC7F96BC6}"/>
              </a:ext>
            </a:extLst>
          </p:cNvPr>
          <p:cNvSpPr txBox="1"/>
          <p:nvPr/>
        </p:nvSpPr>
        <p:spPr>
          <a:xfrm>
            <a:off x="644159" y="3462390"/>
            <a:ext cx="3939950" cy="379797"/>
          </a:xfrm>
          <a:prstGeom prst="rect">
            <a:avLst/>
          </a:prstGeom>
          <a:noFill/>
        </p:spPr>
        <p:txBody>
          <a:bodyPr wrap="none" lIns="71323" tIns="35662" rIns="71323" bIns="35662" rtlCol="0" anchor="t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            2                1           1    mol 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Hộp Văn bản 23">
            <a:extLst>
              <a:ext uri="{FF2B5EF4-FFF2-40B4-BE49-F238E27FC236}">
                <a16:creationId xmlns="" xmlns:a16="http://schemas.microsoft.com/office/drawing/2014/main" id="{8F2BB689-D529-4D58-9BE2-76FCEF8806CD}"/>
              </a:ext>
            </a:extLst>
          </p:cNvPr>
          <p:cNvSpPr txBox="1"/>
          <p:nvPr/>
        </p:nvSpPr>
        <p:spPr>
          <a:xfrm>
            <a:off x="558635" y="3805185"/>
            <a:ext cx="464640" cy="379797"/>
          </a:xfrm>
          <a:prstGeom prst="rect">
            <a:avLst/>
          </a:prstGeom>
          <a:noFill/>
        </p:spPr>
        <p:txBody>
          <a:bodyPr wrap="none" lIns="71323" tIns="35662" rIns="71323" bIns="35662" rtlCol="0" anchor="t">
            <a:spAutoFit/>
          </a:bodyPr>
          <a:lstStyle/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0,2</a:t>
            </a:r>
          </a:p>
        </p:txBody>
      </p:sp>
      <p:sp>
        <p:nvSpPr>
          <p:cNvPr id="25" name="Hộp Văn bản 24">
            <a:extLst>
              <a:ext uri="{FF2B5EF4-FFF2-40B4-BE49-F238E27FC236}">
                <a16:creationId xmlns="" xmlns:a16="http://schemas.microsoft.com/office/drawing/2014/main" id="{18DE1029-C1A8-41A5-B17C-948088140846}"/>
              </a:ext>
            </a:extLst>
          </p:cNvPr>
          <p:cNvSpPr txBox="1"/>
          <p:nvPr/>
        </p:nvSpPr>
        <p:spPr>
          <a:xfrm>
            <a:off x="1023275" y="3805185"/>
            <a:ext cx="3481491" cy="379797"/>
          </a:xfrm>
          <a:prstGeom prst="rect">
            <a:avLst/>
          </a:prstGeom>
          <a:noFill/>
        </p:spPr>
        <p:txBody>
          <a:bodyPr wrap="none" lIns="71323" tIns="35662" rIns="71323" bIns="35662" rtlCol="0" anchor="t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0,4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  </a:t>
            </a:r>
            <a:r>
              <a:rPr lang="vi-VN" sz="2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0,2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 </a:t>
            </a:r>
            <a:r>
              <a:rPr lang="vi-VN" sz="2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0,2 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mol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Hộp Văn bản 29">
            <a:extLst>
              <a:ext uri="{FF2B5EF4-FFF2-40B4-BE49-F238E27FC236}">
                <a16:creationId xmlns="" xmlns:a16="http://schemas.microsoft.com/office/drawing/2014/main" id="{6500BEDB-DE5A-467B-A568-A962BDEE3BF3}"/>
              </a:ext>
            </a:extLst>
          </p:cNvPr>
          <p:cNvSpPr txBox="1"/>
          <p:nvPr/>
        </p:nvSpPr>
        <p:spPr>
          <a:xfrm>
            <a:off x="644160" y="4345624"/>
            <a:ext cx="3554130" cy="995350"/>
          </a:xfrm>
          <a:prstGeom prst="rect">
            <a:avLst/>
          </a:prstGeom>
          <a:noFill/>
        </p:spPr>
        <p:txBody>
          <a:bodyPr wrap="square" lIns="71323" tIns="35662" rIns="71323" bIns="35662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vi-VN" sz="2000" baseline="-25000" dirty="0" smtClean="0">
                <a:latin typeface="Times New Roman" pitchFamily="18" charset="0"/>
                <a:cs typeface="Times New Roman" pitchFamily="18" charset="0"/>
              </a:rPr>
              <a:t>H2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n.24,79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0,2. 24,79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= 4,958 lít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Đường nối Thẳng 31">
            <a:extLst>
              <a:ext uri="{FF2B5EF4-FFF2-40B4-BE49-F238E27FC236}">
                <a16:creationId xmlns="" xmlns:a16="http://schemas.microsoft.com/office/drawing/2014/main" id="{1546095E-FD96-45F5-82F7-1FD46BBBB9DB}"/>
              </a:ext>
            </a:extLst>
          </p:cNvPr>
          <p:cNvCxnSpPr>
            <a:cxnSpLocks/>
          </p:cNvCxnSpPr>
          <p:nvPr/>
        </p:nvCxnSpPr>
        <p:spPr>
          <a:xfrm>
            <a:off x="4527162" y="2741314"/>
            <a:ext cx="1" cy="26956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Hộp Văn bản 34">
            <a:extLst>
              <a:ext uri="{FF2B5EF4-FFF2-40B4-BE49-F238E27FC236}">
                <a16:creationId xmlns="" xmlns:a16="http://schemas.microsoft.com/office/drawing/2014/main" id="{3D79A696-C050-43E2-BE47-A352350F567C}"/>
              </a:ext>
            </a:extLst>
          </p:cNvPr>
          <p:cNvSpPr txBox="1"/>
          <p:nvPr/>
        </p:nvSpPr>
        <p:spPr>
          <a:xfrm>
            <a:off x="4690213" y="2738048"/>
            <a:ext cx="1452089" cy="379797"/>
          </a:xfrm>
          <a:prstGeom prst="rect">
            <a:avLst/>
          </a:prstGeom>
          <a:noFill/>
        </p:spPr>
        <p:txBody>
          <a:bodyPr wrap="none" lIns="71323" tIns="35662" rIns="71323" bIns="35662" rtlCol="0" anchor="t">
            <a:spAutoFit/>
          </a:bodyPr>
          <a:lstStyle/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sz="2000" baseline="-25000" dirty="0">
                <a:latin typeface="Times New Roman" pitchFamily="18" charset="0"/>
                <a:cs typeface="Times New Roman" pitchFamily="18" charset="0"/>
              </a:rPr>
              <a:t>FeCl2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 = n.M</a:t>
            </a:r>
          </a:p>
        </p:txBody>
      </p:sp>
      <p:sp>
        <p:nvSpPr>
          <p:cNvPr id="36" name="Hộp Văn bản 35">
            <a:extLst>
              <a:ext uri="{FF2B5EF4-FFF2-40B4-BE49-F238E27FC236}">
                <a16:creationId xmlns="" xmlns:a16="http://schemas.microsoft.com/office/drawing/2014/main" id="{E5C3134A-D795-4312-A035-028050DE679A}"/>
              </a:ext>
            </a:extLst>
          </p:cNvPr>
          <p:cNvSpPr txBox="1"/>
          <p:nvPr/>
        </p:nvSpPr>
        <p:spPr>
          <a:xfrm>
            <a:off x="6127618" y="2724966"/>
            <a:ext cx="2476409" cy="379797"/>
          </a:xfrm>
          <a:prstGeom prst="rect">
            <a:avLst/>
          </a:prstGeom>
          <a:noFill/>
        </p:spPr>
        <p:txBody>
          <a:bodyPr wrap="none" lIns="71323" tIns="35662" rIns="71323" bIns="35662" rtlCol="0" anchor="t">
            <a:spAutoFit/>
          </a:bodyPr>
          <a:lstStyle/>
          <a:p>
            <a:r>
              <a:rPr lang="vi-VN" sz="2000" dirty="0">
                <a:latin typeface="Times New Roman" pitchFamily="18" charset="0"/>
                <a:cs typeface="Times New Roman" panose="02020603050405020304" pitchFamily="18" charset="0"/>
              </a:rPr>
              <a:t>= 0,2</a:t>
            </a:r>
            <a:r>
              <a:rPr lang="vi-VN" sz="2000" dirty="0" smtClean="0">
                <a:latin typeface="Times New Roman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itchFamily="18" charset="0"/>
                <a:cs typeface="Times New Roman" panose="02020603050405020304" pitchFamily="18" charset="0"/>
              </a:rPr>
              <a:t> 127 = 25,4 gam </a:t>
            </a:r>
            <a:endParaRPr lang="vi-VN" sz="200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Hộp Văn bản 38">
            <a:extLst>
              <a:ext uri="{FF2B5EF4-FFF2-40B4-BE49-F238E27FC236}">
                <a16:creationId xmlns="" xmlns:a16="http://schemas.microsoft.com/office/drawing/2014/main" id="{2193F360-2D61-47F0-879C-A4B0790A95E5}"/>
              </a:ext>
            </a:extLst>
          </p:cNvPr>
          <p:cNvSpPr txBox="1"/>
          <p:nvPr/>
        </p:nvSpPr>
        <p:spPr>
          <a:xfrm>
            <a:off x="4761222" y="3444325"/>
            <a:ext cx="1185991" cy="379797"/>
          </a:xfrm>
          <a:prstGeom prst="rect">
            <a:avLst/>
          </a:prstGeom>
          <a:noFill/>
        </p:spPr>
        <p:txBody>
          <a:bodyPr wrap="none" lIns="71323" tIns="35662" rIns="71323" bIns="35662" rtlCol="0" anchor="t">
            <a:spAutoFit/>
          </a:bodyPr>
          <a:lstStyle/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000" baseline="-25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000" baseline="-25000" dirty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 = </a:t>
            </a:r>
          </a:p>
        </p:txBody>
      </p:sp>
      <p:grpSp>
        <p:nvGrpSpPr>
          <p:cNvPr id="40" name="Nhóm 39">
            <a:extLst>
              <a:ext uri="{FF2B5EF4-FFF2-40B4-BE49-F238E27FC236}">
                <a16:creationId xmlns="" xmlns:a16="http://schemas.microsoft.com/office/drawing/2014/main" id="{BF73163D-2283-4A97-97EB-A801874B56B0}"/>
              </a:ext>
            </a:extLst>
          </p:cNvPr>
          <p:cNvGrpSpPr/>
          <p:nvPr/>
        </p:nvGrpSpPr>
        <p:grpSpPr>
          <a:xfrm>
            <a:off x="5832855" y="3206550"/>
            <a:ext cx="733365" cy="767345"/>
            <a:chOff x="5818223" y="1750695"/>
            <a:chExt cx="1065590" cy="1035372"/>
          </a:xfrm>
        </p:grpSpPr>
        <p:sp>
          <p:nvSpPr>
            <p:cNvPr id="41" name="Hộp Văn bản 40">
              <a:extLst>
                <a:ext uri="{FF2B5EF4-FFF2-40B4-BE49-F238E27FC236}">
                  <a16:creationId xmlns="" xmlns:a16="http://schemas.microsoft.com/office/drawing/2014/main" id="{41D09C1B-C765-4231-A0F3-E5E6BCD76B44}"/>
                </a:ext>
              </a:extLst>
            </p:cNvPr>
            <p:cNvSpPr txBox="1"/>
            <p:nvPr/>
          </p:nvSpPr>
          <p:spPr>
            <a:xfrm>
              <a:off x="5818223" y="1750695"/>
              <a:ext cx="1056357" cy="5398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marL="118872" indent="-118872"/>
              <a:r>
                <a:rPr lang="en-US" sz="2000" dirty="0" err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itchFamily="18" charset="0"/>
                </a:rPr>
                <a:t>n</a:t>
              </a:r>
              <a:r>
                <a:rPr lang="en-US" sz="2000" baseline="-25000" dirty="0" err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itchFamily="18" charset="0"/>
                </a:rPr>
                <a:t>ct</a:t>
              </a:r>
              <a:endParaRPr lang="vi-VN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endParaRPr>
            </a:p>
          </p:txBody>
        </p:sp>
        <p:sp>
          <p:nvSpPr>
            <p:cNvPr id="42" name="Hộp Văn bản 41">
              <a:extLst>
                <a:ext uri="{FF2B5EF4-FFF2-40B4-BE49-F238E27FC236}">
                  <a16:creationId xmlns="" xmlns:a16="http://schemas.microsoft.com/office/drawing/2014/main" id="{12EF5C33-2332-4A66-A3C6-6AC8481EEE15}"/>
                </a:ext>
              </a:extLst>
            </p:cNvPr>
            <p:cNvSpPr txBox="1"/>
            <p:nvPr/>
          </p:nvSpPr>
          <p:spPr>
            <a:xfrm>
              <a:off x="5827456" y="2246202"/>
              <a:ext cx="1056357" cy="5398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marL="118872" indent="-118872"/>
              <a:r>
                <a:rPr lang="en-US" sz="20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itchFamily="18" charset="0"/>
                </a:rPr>
                <a:t>V</a:t>
              </a:r>
              <a:r>
                <a:rPr lang="en-US" sz="2000" baseline="-250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itchFamily="18" charset="0"/>
                </a:rPr>
                <a:t>dd</a:t>
              </a:r>
              <a:endParaRPr lang="vi-VN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endParaRPr>
            </a:p>
          </p:txBody>
        </p:sp>
        <p:cxnSp>
          <p:nvCxnSpPr>
            <p:cNvPr id="43" name="Đường nối Thẳng 42">
              <a:extLst>
                <a:ext uri="{FF2B5EF4-FFF2-40B4-BE49-F238E27FC236}">
                  <a16:creationId xmlns="" xmlns:a16="http://schemas.microsoft.com/office/drawing/2014/main" id="{66A9A429-2EE4-4E76-B85D-7D0B829137B1}"/>
                </a:ext>
              </a:extLst>
            </p:cNvPr>
            <p:cNvCxnSpPr/>
            <p:nvPr/>
          </p:nvCxnSpPr>
          <p:spPr>
            <a:xfrm>
              <a:off x="5846764" y="2308166"/>
              <a:ext cx="685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Nhóm 43">
            <a:extLst>
              <a:ext uri="{FF2B5EF4-FFF2-40B4-BE49-F238E27FC236}">
                <a16:creationId xmlns="" xmlns:a16="http://schemas.microsoft.com/office/drawing/2014/main" id="{3ECC505B-0396-466F-B824-997F7C719D01}"/>
              </a:ext>
            </a:extLst>
          </p:cNvPr>
          <p:cNvGrpSpPr/>
          <p:nvPr/>
        </p:nvGrpSpPr>
        <p:grpSpPr>
          <a:xfrm>
            <a:off x="6298126" y="3243276"/>
            <a:ext cx="812871" cy="767345"/>
            <a:chOff x="1578230" y="3435986"/>
            <a:chExt cx="1083822" cy="920814"/>
          </a:xfrm>
        </p:grpSpPr>
        <p:grpSp>
          <p:nvGrpSpPr>
            <p:cNvPr id="45" name="Nhóm 44">
              <a:extLst>
                <a:ext uri="{FF2B5EF4-FFF2-40B4-BE49-F238E27FC236}">
                  <a16:creationId xmlns="" xmlns:a16="http://schemas.microsoft.com/office/drawing/2014/main" id="{6852A225-C4F8-4425-B778-16F44ECE7869}"/>
                </a:ext>
              </a:extLst>
            </p:cNvPr>
            <p:cNvGrpSpPr/>
            <p:nvPr/>
          </p:nvGrpSpPr>
          <p:grpSpPr>
            <a:xfrm>
              <a:off x="1958416" y="3435986"/>
              <a:ext cx="703636" cy="920814"/>
              <a:chOff x="5818223" y="1750695"/>
              <a:chExt cx="760152" cy="1035372"/>
            </a:xfrm>
          </p:grpSpPr>
          <p:sp>
            <p:nvSpPr>
              <p:cNvPr id="47" name="Hộp Văn bản 46">
                <a:extLst>
                  <a:ext uri="{FF2B5EF4-FFF2-40B4-BE49-F238E27FC236}">
                    <a16:creationId xmlns="" xmlns:a16="http://schemas.microsoft.com/office/drawing/2014/main" id="{FBEB7E0E-1928-452D-8510-BB1FC8895B1C}"/>
                  </a:ext>
                </a:extLst>
              </p:cNvPr>
              <p:cNvSpPr txBox="1"/>
              <p:nvPr/>
            </p:nvSpPr>
            <p:spPr>
              <a:xfrm>
                <a:off x="5818223" y="1750695"/>
                <a:ext cx="731973" cy="539865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marL="118872" indent="-118872"/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itchFamily="18" charset="0"/>
                  </a:rPr>
                  <a:t>0,4</a:t>
                </a:r>
                <a:endParaRPr lang="vi-VN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itchFamily="18" charset="0"/>
                </a:endParaRPr>
              </a:p>
            </p:txBody>
          </p:sp>
          <p:sp>
            <p:nvSpPr>
              <p:cNvPr id="48" name="Hộp Văn bản 47">
                <a:extLst>
                  <a:ext uri="{FF2B5EF4-FFF2-40B4-BE49-F238E27FC236}">
                    <a16:creationId xmlns="" xmlns:a16="http://schemas.microsoft.com/office/drawing/2014/main" id="{036272F0-8E99-47E1-B88A-D4CFCAB43A97}"/>
                  </a:ext>
                </a:extLst>
              </p:cNvPr>
              <p:cNvSpPr txBox="1"/>
              <p:nvPr/>
            </p:nvSpPr>
            <p:spPr>
              <a:xfrm>
                <a:off x="5827458" y="2246202"/>
                <a:ext cx="722739" cy="539865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marL="118872" indent="-118872"/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itchFamily="18" charset="0"/>
                  </a:rPr>
                  <a:t>0,1</a:t>
                </a:r>
                <a:endParaRPr lang="vi-VN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9" name="Đường nối Thẳng 48">
                <a:extLst>
                  <a:ext uri="{FF2B5EF4-FFF2-40B4-BE49-F238E27FC236}">
                    <a16:creationId xmlns="" xmlns:a16="http://schemas.microsoft.com/office/drawing/2014/main" id="{9E9CE2A3-A0CA-4426-9105-8959ED4CAD1B}"/>
                  </a:ext>
                </a:extLst>
              </p:cNvPr>
              <p:cNvCxnSpPr/>
              <p:nvPr/>
            </p:nvCxnSpPr>
            <p:spPr>
              <a:xfrm>
                <a:off x="5892575" y="2265253"/>
                <a:ext cx="6858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Hộp Văn bản 45">
              <a:extLst>
                <a:ext uri="{FF2B5EF4-FFF2-40B4-BE49-F238E27FC236}">
                  <a16:creationId xmlns="" xmlns:a16="http://schemas.microsoft.com/office/drawing/2014/main" id="{E58035C7-A8D3-4C0F-A1DC-43C9FA4C6D71}"/>
                </a:ext>
              </a:extLst>
            </p:cNvPr>
            <p:cNvSpPr txBox="1"/>
            <p:nvPr/>
          </p:nvSpPr>
          <p:spPr>
            <a:xfrm>
              <a:off x="1578230" y="3641361"/>
              <a:ext cx="526209" cy="48013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vi-VN" sz="2000" dirty="0">
                  <a:latin typeface="Times New Roman" pitchFamily="18" charset="0"/>
                  <a:cs typeface="Times New Roman" pitchFamily="18" charset="0"/>
                </a:rPr>
                <a:t>= </a:t>
              </a:r>
            </a:p>
          </p:txBody>
        </p:sp>
      </p:grpSp>
      <p:sp>
        <p:nvSpPr>
          <p:cNvPr id="50" name="Hộp Văn bản 49">
            <a:extLst>
              <a:ext uri="{FF2B5EF4-FFF2-40B4-BE49-F238E27FC236}">
                <a16:creationId xmlns="" xmlns:a16="http://schemas.microsoft.com/office/drawing/2014/main" id="{A005EF40-CEFD-4E30-AB2F-17AB5B0ACC55}"/>
              </a:ext>
            </a:extLst>
          </p:cNvPr>
          <p:cNvSpPr txBox="1"/>
          <p:nvPr/>
        </p:nvSpPr>
        <p:spPr>
          <a:xfrm>
            <a:off x="7174443" y="3405781"/>
            <a:ext cx="958365" cy="379797"/>
          </a:xfrm>
          <a:prstGeom prst="rect">
            <a:avLst/>
          </a:prstGeom>
          <a:noFill/>
        </p:spPr>
        <p:txBody>
          <a:bodyPr wrap="none" lIns="71323" tIns="35662" rIns="71323" bIns="35662" rtlCol="0" anchor="t">
            <a:spAutoFit/>
          </a:bodyPr>
          <a:lstStyle/>
          <a:p>
            <a:r>
              <a:rPr lang="vi-VN" sz="2000">
                <a:latin typeface="Times New Roman" pitchFamily="18" charset="0"/>
                <a:cs typeface="Times New Roman" pitchFamily="18" charset="0"/>
              </a:rPr>
              <a:t>= 4 (M)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118415" y="75979"/>
            <a:ext cx="1884956" cy="304271"/>
          </a:xfrm>
        </p:spPr>
        <p:txBody>
          <a:bodyPr anchor="t"/>
          <a:lstStyle/>
          <a:p>
            <a:pPr algn="l"/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GV HUỲNH TIẾN THỊNH</a:t>
            </a:r>
            <a:endParaRPr lang="vi-VN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353979"/>
              </p:ext>
            </p:extLst>
          </p:nvPr>
        </p:nvGraphicFramePr>
        <p:xfrm>
          <a:off x="664268" y="2321867"/>
          <a:ext cx="2603718" cy="616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4" imgW="1663560" imgH="393480" progId="Equation.DSMT4">
                  <p:embed/>
                </p:oleObj>
              </mc:Choice>
              <mc:Fallback>
                <p:oleObj name="Equation" r:id="rId4" imgW="1663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4268" y="2321867"/>
                        <a:ext cx="2603718" cy="616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464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35" grpId="0"/>
      <p:bldP spid="36" grpId="0"/>
      <p:bldP spid="3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="" xmlns:a16="http://schemas.microsoft.com/office/drawing/2014/main" id="{B00626A7-3974-40C4-AE42-D78A1B0330BE}"/>
              </a:ext>
            </a:extLst>
          </p:cNvPr>
          <p:cNvSpPr txBox="1"/>
          <p:nvPr/>
        </p:nvSpPr>
        <p:spPr>
          <a:xfrm>
            <a:off x="1126075" y="1042198"/>
            <a:ext cx="3601717" cy="441352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Bahnschrift Condensed" pitchFamily="34" charset="0"/>
              </a:rPr>
              <a:t>I. Công thức hóa học của các chất:</a:t>
            </a:r>
          </a:p>
        </p:txBody>
      </p:sp>
      <p:pic>
        <p:nvPicPr>
          <p:cNvPr id="5" name="Picture 8" descr="moving_pencil">
            <a:extLst>
              <a:ext uri="{FF2B5EF4-FFF2-40B4-BE49-F238E27FC236}">
                <a16:creationId xmlns="" xmlns:a16="http://schemas.microsoft.com/office/drawing/2014/main" id="{0687FE25-3BB5-4B94-8218-F5031A6E151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35" y="0"/>
            <a:ext cx="685800" cy="76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="" xmlns:a16="http://schemas.microsoft.com/office/drawing/2014/main" id="{A361618B-812C-4536-9088-16CAE49C8CB4}"/>
              </a:ext>
            </a:extLst>
          </p:cNvPr>
          <p:cNvSpPr txBox="1"/>
          <p:nvPr/>
        </p:nvSpPr>
        <p:spPr>
          <a:xfrm>
            <a:off x="1414922" y="1681911"/>
            <a:ext cx="1496974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000" b="1" dirty="0" smtClean="0">
                <a:solidFill>
                  <a:srgbClr val="006600"/>
                </a:solidFill>
                <a:latin typeface="+mj-lt"/>
              </a:rPr>
              <a:t>1</a:t>
            </a:r>
            <a:r>
              <a:rPr lang="en-US" sz="2000" b="1" dirty="0" smtClean="0">
                <a:solidFill>
                  <a:srgbClr val="006600"/>
                </a:solidFill>
                <a:latin typeface="+mj-lt"/>
              </a:rPr>
              <a:t>- </a:t>
            </a:r>
            <a:r>
              <a:rPr lang="vi-VN" sz="2000" b="1" dirty="0" smtClean="0">
                <a:solidFill>
                  <a:srgbClr val="006600"/>
                </a:solidFill>
                <a:latin typeface="+mj-lt"/>
              </a:rPr>
              <a:t>Đơn </a:t>
            </a:r>
            <a:r>
              <a:rPr lang="vi-VN" sz="2000" b="1" dirty="0">
                <a:solidFill>
                  <a:srgbClr val="006600"/>
                </a:solidFill>
                <a:latin typeface="+mj-lt"/>
              </a:rPr>
              <a:t>chất: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="" xmlns:a16="http://schemas.microsoft.com/office/drawing/2014/main" id="{C67E8278-A81D-4161-9B3F-0F05D5E9D56B}"/>
              </a:ext>
            </a:extLst>
          </p:cNvPr>
          <p:cNvSpPr txBox="1"/>
          <p:nvPr/>
        </p:nvSpPr>
        <p:spPr>
          <a:xfrm>
            <a:off x="1782977" y="2345925"/>
            <a:ext cx="3438402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000" dirty="0">
                <a:latin typeface="+mj-lt"/>
              </a:rPr>
              <a:t>- Tạo từ một nguyên tố hóa học.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="" xmlns:a16="http://schemas.microsoft.com/office/drawing/2014/main" id="{E7BC9D2A-44B8-4CCD-9BF5-07B4717E5232}"/>
              </a:ext>
            </a:extLst>
          </p:cNvPr>
          <p:cNvSpPr txBox="1"/>
          <p:nvPr/>
        </p:nvSpPr>
        <p:spPr>
          <a:xfrm>
            <a:off x="1782977" y="2893580"/>
            <a:ext cx="6599976" cy="47835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Đơn chất được chia làm hai nhóm là kim loại và phi kim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439125" y="384848"/>
            <a:ext cx="2321648" cy="304271"/>
          </a:xfrm>
        </p:spPr>
        <p:txBody>
          <a:bodyPr/>
          <a:lstStyle/>
          <a:p>
            <a:r>
              <a:rPr lang="vi-VN" sz="1200" smtClean="0">
                <a:latin typeface="+mj-lt"/>
              </a:rPr>
              <a:t>GV HUỲNH TIẾN THỊNH</a:t>
            </a:r>
            <a:endParaRPr lang="vi-VN" sz="120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1562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="" xmlns:a16="http://schemas.microsoft.com/office/drawing/2014/main" id="{B00626A7-3974-40C4-AE42-D78A1B0330BE}"/>
              </a:ext>
            </a:extLst>
          </p:cNvPr>
          <p:cNvSpPr txBox="1"/>
          <p:nvPr/>
        </p:nvSpPr>
        <p:spPr>
          <a:xfrm>
            <a:off x="884603" y="765109"/>
            <a:ext cx="4175592" cy="5029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Bahnschrift Condensed" pitchFamily="34" charset="0"/>
              </a:rPr>
              <a:t>I</a:t>
            </a:r>
            <a:r>
              <a:rPr lang="vi-VN" sz="2800" b="1">
                <a:solidFill>
                  <a:srgbClr val="FF0000"/>
                </a:solidFill>
                <a:latin typeface="Bahnschrift Condensed" pitchFamily="34" charset="0"/>
              </a:rPr>
              <a:t>. Công thức hóa học của các chất:</a:t>
            </a:r>
            <a:endParaRPr lang="vi-VN" sz="2800" b="1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  <p:pic>
        <p:nvPicPr>
          <p:cNvPr id="5" name="Picture 8" descr="moving_pencil">
            <a:extLst>
              <a:ext uri="{FF2B5EF4-FFF2-40B4-BE49-F238E27FC236}">
                <a16:creationId xmlns="" xmlns:a16="http://schemas.microsoft.com/office/drawing/2014/main" id="{0687FE25-3BB5-4B94-8218-F5031A6E151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41" y="71574"/>
            <a:ext cx="685800" cy="76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="" xmlns:a16="http://schemas.microsoft.com/office/drawing/2014/main" id="{A361618B-812C-4536-9088-16CAE49C8CB4}"/>
              </a:ext>
            </a:extLst>
          </p:cNvPr>
          <p:cNvSpPr txBox="1"/>
          <p:nvPr/>
        </p:nvSpPr>
        <p:spPr>
          <a:xfrm>
            <a:off x="1237237" y="1446038"/>
            <a:ext cx="1567506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000" b="1" dirty="0" smtClean="0">
                <a:solidFill>
                  <a:srgbClr val="006600"/>
                </a:solidFill>
                <a:latin typeface="+mj-lt"/>
              </a:rPr>
              <a:t>2</a:t>
            </a:r>
            <a:r>
              <a:rPr lang="en-US" sz="2000" b="1" dirty="0" smtClean="0">
                <a:solidFill>
                  <a:srgbClr val="006600"/>
                </a:solidFill>
                <a:latin typeface="+mj-lt"/>
              </a:rPr>
              <a:t> - </a:t>
            </a:r>
            <a:r>
              <a:rPr lang="vi-VN" sz="2000" b="1" dirty="0" smtClean="0">
                <a:solidFill>
                  <a:srgbClr val="006600"/>
                </a:solidFill>
                <a:latin typeface="+mj-lt"/>
              </a:rPr>
              <a:t>Hợp </a:t>
            </a:r>
            <a:r>
              <a:rPr lang="vi-VN" sz="2000" b="1" dirty="0">
                <a:solidFill>
                  <a:srgbClr val="006600"/>
                </a:solidFill>
                <a:latin typeface="+mj-lt"/>
              </a:rPr>
              <a:t>chất: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="" xmlns:a16="http://schemas.microsoft.com/office/drawing/2014/main" id="{C67E8278-A81D-4161-9B3F-0F05D5E9D56B}"/>
              </a:ext>
            </a:extLst>
          </p:cNvPr>
          <p:cNvSpPr txBox="1"/>
          <p:nvPr/>
        </p:nvSpPr>
        <p:spPr>
          <a:xfrm>
            <a:off x="1689175" y="2063413"/>
            <a:ext cx="4421044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000" dirty="0">
                <a:latin typeface="+mj-lt"/>
              </a:rPr>
              <a:t>- Tạo từ hai hay nhiều nguyên tố hóa học.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="" xmlns:a16="http://schemas.microsoft.com/office/drawing/2014/main" id="{E7BC9D2A-44B8-4CCD-9BF5-07B4717E5232}"/>
              </a:ext>
            </a:extLst>
          </p:cNvPr>
          <p:cNvSpPr txBox="1"/>
          <p:nvPr/>
        </p:nvSpPr>
        <p:spPr>
          <a:xfrm>
            <a:off x="1679149" y="2633427"/>
            <a:ext cx="4161164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000">
                <a:latin typeface="+mj-lt"/>
              </a:rPr>
              <a:t>- Cách viết nhanh CTHH của hợp chất:</a:t>
            </a:r>
            <a:endParaRPr lang="vi-VN" sz="2000" dirty="0">
              <a:latin typeface="+mj-lt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="" xmlns:a16="http://schemas.microsoft.com/office/drawing/2014/main" id="{C4294CDB-4610-4DC7-B847-BEEA37C87768}"/>
              </a:ext>
            </a:extLst>
          </p:cNvPr>
          <p:cNvSpPr txBox="1"/>
          <p:nvPr/>
        </p:nvSpPr>
        <p:spPr>
          <a:xfrm>
            <a:off x="5867052" y="2662335"/>
            <a:ext cx="594740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000">
                <a:latin typeface="+mj-lt"/>
              </a:rPr>
              <a:t>A</a:t>
            </a:r>
            <a:r>
              <a:rPr lang="vi-VN" sz="2000" baseline="-25000">
                <a:latin typeface="+mj-lt"/>
              </a:rPr>
              <a:t> </a:t>
            </a:r>
            <a:r>
              <a:rPr lang="vi-VN" sz="2000">
                <a:latin typeface="+mj-lt"/>
              </a:rPr>
              <a:t> B</a:t>
            </a:r>
            <a:endParaRPr lang="vi-VN" sz="2000" baseline="-25000" dirty="0">
              <a:latin typeface="+mj-lt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="" xmlns:a16="http://schemas.microsoft.com/office/drawing/2014/main" id="{D929B53C-C51A-497B-AE1C-0D20D074C7EB}"/>
              </a:ext>
            </a:extLst>
          </p:cNvPr>
          <p:cNvSpPr txBox="1"/>
          <p:nvPr/>
        </p:nvSpPr>
        <p:spPr>
          <a:xfrm>
            <a:off x="5901687" y="2440917"/>
            <a:ext cx="578453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000">
                <a:latin typeface="+mj-lt"/>
              </a:rPr>
              <a:t>a   b</a:t>
            </a:r>
            <a:endParaRPr lang="vi-VN" sz="2000" dirty="0">
              <a:latin typeface="+mj-lt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="" xmlns:a16="http://schemas.microsoft.com/office/drawing/2014/main" id="{42300DB9-7B78-4156-A8EC-F9B3CFE6872C}"/>
              </a:ext>
            </a:extLst>
          </p:cNvPr>
          <p:cNvSpPr txBox="1"/>
          <p:nvPr/>
        </p:nvSpPr>
        <p:spPr>
          <a:xfrm>
            <a:off x="6030913" y="2770746"/>
            <a:ext cx="477464" cy="277205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000" baseline="-25000">
                <a:latin typeface="+mj-lt"/>
              </a:rPr>
              <a:t>b    a</a:t>
            </a:r>
            <a:endParaRPr lang="vi-VN" sz="2000" baseline="-25000" dirty="0">
              <a:latin typeface="+mj-lt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="" xmlns:a16="http://schemas.microsoft.com/office/drawing/2014/main" id="{11883C3A-5048-4DE0-8659-1BF05DAC11D6}"/>
              </a:ext>
            </a:extLst>
          </p:cNvPr>
          <p:cNvSpPr txBox="1"/>
          <p:nvPr/>
        </p:nvSpPr>
        <p:spPr>
          <a:xfrm>
            <a:off x="1885846" y="3285805"/>
            <a:ext cx="791652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000">
                <a:latin typeface="+mj-lt"/>
              </a:rPr>
              <a:t>Ví dụ:</a:t>
            </a:r>
            <a:endParaRPr lang="vi-VN" sz="2000" dirty="0">
              <a:latin typeface="+mj-lt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="" xmlns:a16="http://schemas.microsoft.com/office/drawing/2014/main" id="{6921A727-1663-40C4-9416-664CC0673EF8}"/>
              </a:ext>
            </a:extLst>
          </p:cNvPr>
          <p:cNvSpPr txBox="1"/>
          <p:nvPr/>
        </p:nvSpPr>
        <p:spPr>
          <a:xfrm>
            <a:off x="2649327" y="3277891"/>
            <a:ext cx="2829069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000">
                <a:latin typeface="+mj-lt"/>
              </a:rPr>
              <a:t>CTHH của Sodium oxide:</a:t>
            </a:r>
            <a:endParaRPr lang="vi-VN" sz="2000" dirty="0">
              <a:latin typeface="+mj-lt"/>
            </a:endParaRPr>
          </a:p>
        </p:txBody>
      </p:sp>
      <p:sp>
        <p:nvSpPr>
          <p:cNvPr id="19" name="Hộp Văn bản 18">
            <a:extLst>
              <a:ext uri="{FF2B5EF4-FFF2-40B4-BE49-F238E27FC236}">
                <a16:creationId xmlns="" xmlns:a16="http://schemas.microsoft.com/office/drawing/2014/main" id="{279E1D63-CE28-4BB2-8920-419D4F4C07C1}"/>
              </a:ext>
            </a:extLst>
          </p:cNvPr>
          <p:cNvSpPr txBox="1"/>
          <p:nvPr/>
        </p:nvSpPr>
        <p:spPr>
          <a:xfrm>
            <a:off x="5421835" y="3279986"/>
            <a:ext cx="764402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000">
                <a:latin typeface="+mj-lt"/>
              </a:rPr>
              <a:t>Na</a:t>
            </a:r>
            <a:r>
              <a:rPr lang="vi-VN" sz="2000" baseline="-25000">
                <a:latin typeface="+mj-lt"/>
              </a:rPr>
              <a:t> </a:t>
            </a:r>
            <a:r>
              <a:rPr lang="vi-VN" sz="2000">
                <a:latin typeface="+mj-lt"/>
              </a:rPr>
              <a:t> O</a:t>
            </a:r>
            <a:endParaRPr lang="vi-VN" sz="2000" baseline="-25000" dirty="0">
              <a:latin typeface="+mj-lt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="" xmlns:a16="http://schemas.microsoft.com/office/drawing/2014/main" id="{1E7BF0AE-A6F2-45E1-BAE7-5349425D1C59}"/>
              </a:ext>
            </a:extLst>
          </p:cNvPr>
          <p:cNvSpPr txBox="1"/>
          <p:nvPr/>
        </p:nvSpPr>
        <p:spPr>
          <a:xfrm>
            <a:off x="5456470" y="3058568"/>
            <a:ext cx="783638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000">
                <a:latin typeface="+mj-lt"/>
              </a:rPr>
              <a:t> I     II</a:t>
            </a:r>
            <a:endParaRPr lang="vi-VN" sz="2000" dirty="0">
              <a:latin typeface="+mj-lt"/>
            </a:endParaRPr>
          </a:p>
        </p:txBody>
      </p:sp>
      <p:sp>
        <p:nvSpPr>
          <p:cNvPr id="21" name="Hộp Văn bản 20">
            <a:extLst>
              <a:ext uri="{FF2B5EF4-FFF2-40B4-BE49-F238E27FC236}">
                <a16:creationId xmlns="" xmlns:a16="http://schemas.microsoft.com/office/drawing/2014/main" id="{32C91403-EB87-4800-9D30-A52F6CC1403E}"/>
              </a:ext>
            </a:extLst>
          </p:cNvPr>
          <p:cNvSpPr txBox="1"/>
          <p:nvPr/>
        </p:nvSpPr>
        <p:spPr>
          <a:xfrm>
            <a:off x="5719844" y="3385174"/>
            <a:ext cx="228999" cy="277205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vi-VN" sz="2000" baseline="-25000">
                <a:latin typeface="+mj-lt"/>
              </a:rPr>
              <a:t>2</a:t>
            </a:r>
            <a:endParaRPr lang="vi-VN" sz="2000" baseline="-25000" dirty="0">
              <a:latin typeface="+mj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568855" y="304286"/>
            <a:ext cx="2222833" cy="304271"/>
          </a:xfrm>
        </p:spPr>
        <p:txBody>
          <a:bodyPr/>
          <a:lstStyle/>
          <a:p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GV HUỲNH TIẾN THỊNH</a:t>
            </a:r>
            <a:endParaRPr lang="vi-VN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1721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endSnd/>
        </p:sndAc>
      </p:transition>
    </mc:Choice>
    <mc:Fallback xmlns="">
      <p:transition spd="slow"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1" grpId="0"/>
      <p:bldP spid="13" grpId="0"/>
      <p:bldP spid="15" grpId="0"/>
      <p:bldP spid="16" grpId="0"/>
      <p:bldP spid="17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moving_pencil">
            <a:extLst>
              <a:ext uri="{FF2B5EF4-FFF2-40B4-BE49-F238E27FC236}">
                <a16:creationId xmlns="" xmlns:a16="http://schemas.microsoft.com/office/drawing/2014/main" id="{0687FE25-3BB5-4B94-8218-F5031A6E151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369" y="-123153"/>
            <a:ext cx="685800" cy="76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Hộp Văn bản 21">
            <a:extLst>
              <a:ext uri="{FF2B5EF4-FFF2-40B4-BE49-F238E27FC236}">
                <a16:creationId xmlns="" xmlns:a16="http://schemas.microsoft.com/office/drawing/2014/main" id="{987468AA-43F1-4CF4-BE08-359B5779C523}"/>
              </a:ext>
            </a:extLst>
          </p:cNvPr>
          <p:cNvSpPr txBox="1"/>
          <p:nvPr/>
        </p:nvSpPr>
        <p:spPr>
          <a:xfrm>
            <a:off x="565302" y="395090"/>
            <a:ext cx="3175318" cy="5029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Bahnschrift Condensed" pitchFamily="34" charset="0"/>
              </a:rPr>
              <a:t>CÁC LOẠI HỢP CHẤT VÔ CƠ</a:t>
            </a:r>
            <a:endParaRPr lang="vi-VN" sz="2800" b="1" dirty="0">
              <a:solidFill>
                <a:srgbClr val="0000FF"/>
              </a:solidFill>
              <a:latin typeface="Bahnschrift Condensed" pitchFamily="34" charset="0"/>
            </a:endParaRPr>
          </a:p>
        </p:txBody>
      </p:sp>
      <p:sp>
        <p:nvSpPr>
          <p:cNvPr id="23" name="Hộp Văn bản 22">
            <a:extLst>
              <a:ext uri="{FF2B5EF4-FFF2-40B4-BE49-F238E27FC236}">
                <a16:creationId xmlns="" xmlns:a16="http://schemas.microsoft.com/office/drawing/2014/main" id="{27A8812D-B46A-41FB-AE18-1AF88E82043A}"/>
              </a:ext>
            </a:extLst>
          </p:cNvPr>
          <p:cNvSpPr txBox="1"/>
          <p:nvPr/>
        </p:nvSpPr>
        <p:spPr>
          <a:xfrm>
            <a:off x="977858" y="1027401"/>
            <a:ext cx="1920166" cy="441352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Bahnschrift Condensed" pitchFamily="34" charset="0"/>
              </a:rPr>
              <a:t>2.1. </a:t>
            </a:r>
            <a:r>
              <a:rPr lang="vi-VN" sz="2400" b="1" dirty="0" smtClean="0">
                <a:solidFill>
                  <a:srgbClr val="C00000"/>
                </a:solidFill>
                <a:latin typeface="Bahnschrift Condensed" pitchFamily="34" charset="0"/>
              </a:rPr>
              <a:t>Oxide</a:t>
            </a:r>
            <a:r>
              <a:rPr lang="en-US" sz="2400" b="1" dirty="0" smtClean="0">
                <a:solidFill>
                  <a:srgbClr val="C00000"/>
                </a:solidFill>
                <a:latin typeface="Bahnschrift Condensed" pitchFamily="34" charset="0"/>
              </a:rPr>
              <a:t> ( Oxit ) </a:t>
            </a:r>
            <a:r>
              <a:rPr lang="vi-VN" sz="2400" b="1" dirty="0" smtClean="0">
                <a:solidFill>
                  <a:srgbClr val="C00000"/>
                </a:solidFill>
                <a:latin typeface="Bahnschrift Condensed" pitchFamily="34" charset="0"/>
              </a:rPr>
              <a:t>:</a:t>
            </a:r>
            <a:endParaRPr lang="vi-VN" sz="2400" b="1" dirty="0">
              <a:solidFill>
                <a:srgbClr val="C00000"/>
              </a:solidFill>
              <a:latin typeface="Bahnschrift Condensed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31406" y="261696"/>
            <a:ext cx="2068151" cy="304271"/>
          </a:xfrm>
        </p:spPr>
        <p:txBody>
          <a:bodyPr/>
          <a:lstStyle/>
          <a:p>
            <a:r>
              <a:rPr lang="vi-VN" sz="1200" smtClean="0">
                <a:latin typeface="Times New Roman" pitchFamily="18" charset="0"/>
                <a:cs typeface="Times New Roman" pitchFamily="18" charset="0"/>
              </a:rPr>
              <a:t>GV HUỲNH TIẾN THỊNH</a:t>
            </a:r>
            <a:endParaRPr lang="vi-VN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48870" y="5296959"/>
            <a:ext cx="166480" cy="304271"/>
          </a:xfrm>
        </p:spPr>
        <p:txBody>
          <a:bodyPr/>
          <a:lstStyle/>
          <a:p>
            <a:fld id="{4E969CF7-1EA2-4071-9BA9-B731191972A0}" type="slidenum">
              <a:rPr lang="vi-VN" smtClean="0"/>
              <a:t>4</a:t>
            </a:fld>
            <a:endParaRPr lang="vi-VN" dirty="0"/>
          </a:p>
        </p:txBody>
      </p:sp>
      <p:sp>
        <p:nvSpPr>
          <p:cNvPr id="7" name="TextBox 6"/>
          <p:cNvSpPr txBox="1"/>
          <p:nvPr/>
        </p:nvSpPr>
        <p:spPr>
          <a:xfrm>
            <a:off x="710530" y="2797421"/>
            <a:ext cx="13922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2"/>
                </a:solidFill>
                <a:latin typeface="Bahnschrift Condensed" pitchFamily="34" charset="0"/>
              </a:rPr>
              <a:t>R</a:t>
            </a:r>
            <a:r>
              <a:rPr lang="en-US" sz="6600" baseline="-25000" dirty="0" smtClean="0">
                <a:latin typeface="Bahnschrift Condensed" pitchFamily="34" charset="0"/>
              </a:rPr>
              <a:t>x</a:t>
            </a:r>
            <a:r>
              <a:rPr lang="en-US" sz="6600" dirty="0" smtClean="0">
                <a:solidFill>
                  <a:schemeClr val="accent2"/>
                </a:solidFill>
                <a:latin typeface="Bahnschrift Condensed" pitchFamily="34" charset="0"/>
              </a:rPr>
              <a:t>O</a:t>
            </a:r>
            <a:r>
              <a:rPr lang="en-US" sz="6600" baseline="-25000" dirty="0" smtClean="0">
                <a:latin typeface="Bahnschrift Condensed" pitchFamily="34" charset="0"/>
              </a:rPr>
              <a:t>y</a:t>
            </a:r>
            <a:endParaRPr lang="en-US" sz="6600" dirty="0">
              <a:latin typeface="Bahnschrift Condensed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383472" y="2254965"/>
            <a:ext cx="801100" cy="648670"/>
            <a:chOff x="1214234" y="1987314"/>
            <a:chExt cx="801100" cy="648670"/>
          </a:xfrm>
        </p:grpSpPr>
        <p:sp>
          <p:nvSpPr>
            <p:cNvPr id="38" name="Hộp Văn bản 22">
              <a:extLst>
                <a:ext uri="{FF2B5EF4-FFF2-40B4-BE49-F238E27FC236}">
                  <a16:creationId xmlns="" xmlns:a16="http://schemas.microsoft.com/office/drawing/2014/main" id="{27A8812D-B46A-41FB-AE18-1AF88E82043A}"/>
                </a:ext>
              </a:extLst>
            </p:cNvPr>
            <p:cNvSpPr txBox="1"/>
            <p:nvPr/>
          </p:nvSpPr>
          <p:spPr>
            <a:xfrm>
              <a:off x="1768703" y="1987314"/>
              <a:ext cx="246631" cy="379797"/>
            </a:xfrm>
            <a:prstGeom prst="rect">
              <a:avLst/>
            </a:prstGeom>
            <a:noFill/>
          </p:spPr>
          <p:txBody>
            <a:bodyPr wrap="none" lIns="71323" tIns="35662" rIns="71323" bIns="35662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  <a:latin typeface="Bahnschrift Condensed" pitchFamily="34" charset="0"/>
                </a:rPr>
                <a:t>2</a:t>
              </a:r>
              <a:endParaRPr lang="vi-VN" sz="2000" b="1" dirty="0">
                <a:solidFill>
                  <a:srgbClr val="C00000"/>
                </a:solidFill>
                <a:latin typeface="Bahnschrift Condensed" pitchFamily="34" charset="0"/>
              </a:endParaRPr>
            </a:p>
          </p:txBody>
        </p:sp>
        <p:pic>
          <p:nvPicPr>
            <p:cNvPr id="1028" name="Picture 4" descr="Vector Stock Clipart Arrow Pointing Down - Arrow Pointing Down Png | Full  Size PNG Download | Seek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4243825">
              <a:off x="1270083" y="2087208"/>
              <a:ext cx="492927" cy="604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478944" y="2262916"/>
            <a:ext cx="668028" cy="742398"/>
            <a:chOff x="309706" y="1995265"/>
            <a:chExt cx="668028" cy="742398"/>
          </a:xfrm>
        </p:grpSpPr>
        <p:sp>
          <p:nvSpPr>
            <p:cNvPr id="37" name="Hộp Văn bản 22">
              <a:extLst>
                <a:ext uri="{FF2B5EF4-FFF2-40B4-BE49-F238E27FC236}">
                  <a16:creationId xmlns="" xmlns:a16="http://schemas.microsoft.com/office/drawing/2014/main" id="{27A8812D-B46A-41FB-AE18-1AF88E82043A}"/>
                </a:ext>
              </a:extLst>
            </p:cNvPr>
            <p:cNvSpPr txBox="1"/>
            <p:nvPr/>
          </p:nvSpPr>
          <p:spPr>
            <a:xfrm>
              <a:off x="309706" y="1995265"/>
              <a:ext cx="212969" cy="379797"/>
            </a:xfrm>
            <a:prstGeom prst="rect">
              <a:avLst/>
            </a:prstGeom>
            <a:noFill/>
          </p:spPr>
          <p:txBody>
            <a:bodyPr wrap="none" lIns="71323" tIns="35662" rIns="71323" bIns="35662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  <a:latin typeface="Bahnschrift Condensed" pitchFamily="34" charset="0"/>
                </a:rPr>
                <a:t>1</a:t>
              </a:r>
              <a:endParaRPr lang="vi-VN" sz="2000" b="1" dirty="0">
                <a:solidFill>
                  <a:srgbClr val="C00000"/>
                </a:solidFill>
                <a:latin typeface="Bahnschrift Condensed" pitchFamily="34" charset="0"/>
              </a:endParaRPr>
            </a:p>
          </p:txBody>
        </p:sp>
        <p:pic>
          <p:nvPicPr>
            <p:cNvPr id="39" name="Picture 4" descr="Vector Stock Clipart Arrow Pointing Down - Arrow Pointing Down Png | Full  Size PNG Download | Seek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919837" flipV="1">
              <a:off x="544275" y="2096400"/>
              <a:ext cx="433459" cy="6412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2" name="Picture 4" descr="Vector Stock Clipart Arrow Pointing Down - Arrow Pointing Down Png | Full  Size PNG Download | Seek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591377" flipH="1">
            <a:off x="3125391" y="2966920"/>
            <a:ext cx="1184314" cy="295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/>
          <p:cNvSpPr txBox="1"/>
          <p:nvPr/>
        </p:nvSpPr>
        <p:spPr>
          <a:xfrm rot="1780643">
            <a:off x="2197842" y="4350956"/>
            <a:ext cx="1058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Bahnschrift Condensed" pitchFamily="34" charset="0"/>
              </a:rPr>
              <a:t>Phi kim</a:t>
            </a:r>
            <a:endParaRPr lang="en-US" sz="2400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55068" y="1801146"/>
            <a:ext cx="274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Bahnschrift Condensed" pitchFamily="34" charset="0"/>
              </a:rPr>
              <a:t>Basic Oxide ( Oxit Bazơ )</a:t>
            </a:r>
            <a:endParaRPr lang="en-US" sz="2400" b="1" dirty="0">
              <a:solidFill>
                <a:schemeClr val="tx2"/>
              </a:solidFill>
              <a:latin typeface="Bahnschrift Condensed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88091" y="4350955"/>
            <a:ext cx="274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tx2"/>
                </a:solidFill>
                <a:latin typeface="Bahnschrift Condensed" pitchFamily="34" charset="0"/>
              </a:rPr>
              <a:t>Acidic Oxide </a:t>
            </a:r>
            <a:r>
              <a:rPr lang="en-US" sz="2400" b="1" dirty="0" smtClean="0">
                <a:solidFill>
                  <a:schemeClr val="tx2"/>
                </a:solidFill>
                <a:latin typeface="Bahnschrift Condensed" pitchFamily="34" charset="0"/>
              </a:rPr>
              <a:t>( Oxit Axit )</a:t>
            </a:r>
            <a:endParaRPr lang="en-US" sz="2400" b="1" dirty="0">
              <a:solidFill>
                <a:schemeClr val="tx2"/>
              </a:solidFill>
              <a:latin typeface="Bahnschrift Condensed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43750" y="2324008"/>
            <a:ext cx="3205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 , K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CuO, Fe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...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75546" y="4844271"/>
            <a:ext cx="2759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CO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...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7" name="Picture 4" descr="Vector Stock Clipart Arrow Pointing Down - Arrow Pointing Down Png | Full  Size PNG Download | Seek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82721">
            <a:off x="3253575" y="977557"/>
            <a:ext cx="867638" cy="295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 rot="20451848">
            <a:off x="2541280" y="1969708"/>
            <a:ext cx="1058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Bahnschrift Condensed" pitchFamily="34" charset="0"/>
              </a:rPr>
              <a:t>Kim loại</a:t>
            </a:r>
            <a:endParaRPr lang="en-US" sz="2400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97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7" grpId="0"/>
      <p:bldP spid="43" grpId="0"/>
      <p:bldP spid="44" grpId="0"/>
      <p:bldP spid="45" grpId="0"/>
      <p:bldP spid="46" grpId="0"/>
      <p:bldP spid="47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9790" y="988627"/>
            <a:ext cx="1534105" cy="79247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Bahnschrift Condensed" pitchFamily="34" charset="0"/>
              </a:rPr>
              <a:t>Tiếp đầu</a:t>
            </a:r>
          </a:p>
          <a:p>
            <a:pPr marL="0" indent="0" algn="ctr">
              <a:buNone/>
            </a:pPr>
            <a:r>
              <a:rPr lang="en-US" dirty="0" smtClean="0">
                <a:latin typeface="Bahnschrift Condensed" pitchFamily="34" charset="0"/>
              </a:rPr>
              <a:t> ngữ chỉ số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85829" y="232271"/>
            <a:ext cx="1932664" cy="304271"/>
          </a:xfrm>
        </p:spPr>
        <p:txBody>
          <a:bodyPr/>
          <a:lstStyle/>
          <a:p>
            <a:r>
              <a:rPr lang="vi-VN" sz="1200" dirty="0" smtClean="0">
                <a:latin typeface="+mj-lt"/>
              </a:rPr>
              <a:t>GV HUỲNH TIẾN </a:t>
            </a:r>
            <a:r>
              <a:rPr lang="vi-VN" sz="1200" dirty="0" smtClean="0">
                <a:latin typeface="+mj-lt"/>
                <a:cs typeface="Times New Roman" pitchFamily="18" charset="0"/>
              </a:rPr>
              <a:t>THỊNH</a:t>
            </a:r>
            <a:endParaRPr lang="vi-VN" sz="1200" dirty="0">
              <a:latin typeface="+mj-lt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5</a:t>
            </a:fld>
            <a:endParaRPr lang="vi-VN"/>
          </a:p>
        </p:txBody>
      </p:sp>
      <p:sp>
        <p:nvSpPr>
          <p:cNvPr id="6" name="Hộp Văn bản 22">
            <a:extLst>
              <a:ext uri="{FF2B5EF4-FFF2-40B4-BE49-F238E27FC236}">
                <a16:creationId xmlns="" xmlns:a16="http://schemas.microsoft.com/office/drawing/2014/main" id="{27A8812D-B46A-41FB-AE18-1AF88E82043A}"/>
              </a:ext>
            </a:extLst>
          </p:cNvPr>
          <p:cNvSpPr txBox="1"/>
          <p:nvPr/>
        </p:nvSpPr>
        <p:spPr>
          <a:xfrm>
            <a:off x="492829" y="232271"/>
            <a:ext cx="3824534" cy="441352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Bahnschrift Condensed" pitchFamily="34" charset="0"/>
              </a:rPr>
              <a:t>Cách đọc tên Oxide Acid ( Oxit Axit ) </a:t>
            </a:r>
            <a:endParaRPr lang="vi-VN" sz="2400" b="1" dirty="0">
              <a:solidFill>
                <a:srgbClr val="C00000"/>
              </a:solidFill>
              <a:latin typeface="Bahnschrift Condensed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84879" y="1076092"/>
            <a:ext cx="1701731" cy="458520"/>
          </a:xfrm>
          <a:prstGeom prst="rect">
            <a:avLst/>
          </a:prstGeom>
        </p:spPr>
        <p:txBody>
          <a:bodyPr vert="horz" lIns="71323" tIns="35662" rIns="71323" bIns="35662" rtlCol="0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Bahnschrift Condensed" pitchFamily="34" charset="0"/>
              </a:rPr>
              <a:t>+ Tên Phi kim +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906799" y="948880"/>
            <a:ext cx="1391475" cy="792476"/>
          </a:xfrm>
          <a:prstGeom prst="rect">
            <a:avLst/>
          </a:prstGeom>
        </p:spPr>
        <p:txBody>
          <a:bodyPr vert="horz" lIns="71323" tIns="35662" rIns="71323" bIns="35662" rtlCol="0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latin typeface="Bahnschrift Condensed" pitchFamily="34" charset="0"/>
              </a:rPr>
              <a:t>Tiếp đầu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latin typeface="Bahnschrift Condensed" pitchFamily="34" charset="0"/>
              </a:rPr>
              <a:t> ngữ chỉ số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239910" y="1052248"/>
            <a:ext cx="958380" cy="458520"/>
          </a:xfrm>
          <a:prstGeom prst="rect">
            <a:avLst/>
          </a:prstGeom>
        </p:spPr>
        <p:txBody>
          <a:bodyPr vert="horz" lIns="71323" tIns="35662" rIns="71323" bIns="35662" rtlCol="0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Bahnschrift Condensed" pitchFamily="34" charset="0"/>
              </a:rPr>
              <a:t>+ Oxit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25716" y="858736"/>
            <a:ext cx="5236182" cy="9780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6003" y="2062050"/>
            <a:ext cx="1773141" cy="792476"/>
          </a:xfrm>
          <a:prstGeom prst="rect">
            <a:avLst/>
          </a:prstGeom>
        </p:spPr>
        <p:txBody>
          <a:bodyPr vert="horz" lIns="71323" tIns="35662" rIns="71323" bIns="35662" rtlCol="0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chemeClr val="tx2"/>
                </a:solidFill>
                <a:latin typeface="Bahnschrift Condensed" pitchFamily="34" charset="0"/>
              </a:rPr>
              <a:t>Tiếp đầu ngữ chỉ số thường gặp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162759" y="2198558"/>
            <a:ext cx="6400800" cy="465121"/>
          </a:xfrm>
          <a:prstGeom prst="rect">
            <a:avLst/>
          </a:prstGeom>
        </p:spPr>
        <p:txBody>
          <a:bodyPr vert="horz" lIns="71323" tIns="35662" rIns="71323" bIns="35662" rtlCol="0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Bahnschrift Condensed" pitchFamily="34" charset="0"/>
              </a:rPr>
              <a:t>1 : mono          2 : di               3 : Tri            4 : tetra          5 : penta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914404" y="2969835"/>
            <a:ext cx="2421340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:  Cacbon đioxit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888474" y="3566183"/>
            <a:ext cx="2896348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:  Lưu huỳnh đioxit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888474" y="4106877"/>
            <a:ext cx="2896348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:  Lưu huỳnh trioxit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896425" y="4631666"/>
            <a:ext cx="3158740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:  Điphotpho pentaoxit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230086" y="2969826"/>
            <a:ext cx="1765197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Carbon dioxide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238038" y="3522403"/>
            <a:ext cx="1669781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Sulfur dioxide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238037" y="4078994"/>
            <a:ext cx="1960252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Sulfur trioxide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238036" y="4651488"/>
            <a:ext cx="2647793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Diphosphorus Pentoxide</a:t>
            </a:r>
          </a:p>
        </p:txBody>
      </p:sp>
    </p:spTree>
    <p:extLst>
      <p:ext uri="{BB962C8B-B14F-4D97-AF65-F5344CB8AC3E}">
        <p14:creationId xmlns:p14="http://schemas.microsoft.com/office/powerpoint/2010/main" val="30376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/>
      <p:bldP spid="8" grpId="0"/>
      <p:bldP spid="9" grpId="0"/>
      <p:bldP spid="10" grpId="0" animBg="1"/>
      <p:bldP spid="11" grpId="0" uiExpand="1" build="p"/>
      <p:bldP spid="12" grpId="0" uiExpand="1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02453" y="200173"/>
            <a:ext cx="2192258" cy="304271"/>
          </a:xfrm>
        </p:spPr>
        <p:txBody>
          <a:bodyPr/>
          <a:lstStyle/>
          <a:p>
            <a:r>
              <a:rPr lang="vi-VN" sz="1200" smtClean="0">
                <a:latin typeface="Times New Roman" pitchFamily="18" charset="0"/>
                <a:cs typeface="Times New Roman" pitchFamily="18" charset="0"/>
              </a:rPr>
              <a:t>GV HUỲNH TIẾN THỊNH</a:t>
            </a:r>
            <a:endParaRPr lang="vi-VN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69CF7-1EA2-4071-9BA9-B731191972A0}" type="slidenum">
              <a:rPr lang="vi-VN" smtClean="0"/>
              <a:t>6</a:t>
            </a:fld>
            <a:endParaRPr lang="vi-VN"/>
          </a:p>
        </p:txBody>
      </p:sp>
      <p:sp>
        <p:nvSpPr>
          <p:cNvPr id="6" name="Hộp Văn bản 22">
            <a:extLst>
              <a:ext uri="{FF2B5EF4-FFF2-40B4-BE49-F238E27FC236}">
                <a16:creationId xmlns="" xmlns:a16="http://schemas.microsoft.com/office/drawing/2014/main" id="{27A8812D-B46A-41FB-AE18-1AF88E82043A}"/>
              </a:ext>
            </a:extLst>
          </p:cNvPr>
          <p:cNvSpPr txBox="1"/>
          <p:nvPr/>
        </p:nvSpPr>
        <p:spPr>
          <a:xfrm>
            <a:off x="1201108" y="605972"/>
            <a:ext cx="4020100" cy="441352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Bahnschrift Condensed" pitchFamily="34" charset="0"/>
              </a:rPr>
              <a:t>Cách đọc tên Oxide Base ( Oxit Bazơ ) </a:t>
            </a:r>
            <a:endParaRPr lang="vi-VN" sz="2400" b="1" dirty="0">
              <a:solidFill>
                <a:srgbClr val="C00000"/>
              </a:solidFill>
              <a:latin typeface="Bahnschrift Condensed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93728" y="1428625"/>
            <a:ext cx="1701731" cy="458520"/>
          </a:xfrm>
          <a:prstGeom prst="rect">
            <a:avLst/>
          </a:prstGeom>
        </p:spPr>
        <p:txBody>
          <a:bodyPr vert="horz" lIns="71323" tIns="35662" rIns="71323" bIns="35662" rtlCol="0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Bahnschrift Condensed" pitchFamily="34" charset="0"/>
              </a:rPr>
              <a:t>Tên Kim loại +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173193" y="1322581"/>
            <a:ext cx="2586879" cy="792476"/>
          </a:xfrm>
          <a:prstGeom prst="rect">
            <a:avLst/>
          </a:prstGeom>
        </p:spPr>
        <p:txBody>
          <a:bodyPr vert="horz" lIns="71323" tIns="35662" rIns="71323" bIns="35662" rtlCol="0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latin typeface="Bahnschrift Condensed" pitchFamily="34" charset="0"/>
              </a:rPr>
              <a:t>Hóa trị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latin typeface="Bahnschrift Condensed" pitchFamily="34" charset="0"/>
              </a:rPr>
              <a:t>( nếu có nhiều hóa trị )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592248" y="1425949"/>
            <a:ext cx="958380" cy="458520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Bahnschrift Condensed" pitchFamily="34" charset="0"/>
              </a:rPr>
              <a:t>+ Oxit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33995" y="1232437"/>
            <a:ext cx="5236182" cy="9780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728161" y="2608090"/>
            <a:ext cx="2421340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   :  Natri oxit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702231" y="3204438"/>
            <a:ext cx="2218375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:  Nhôm oxit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702231" y="3745132"/>
            <a:ext cx="2649855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CuO    :  Đồng (II) oxit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710182" y="4269921"/>
            <a:ext cx="2210424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:  Oxit sắt từ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043843" y="2608081"/>
            <a:ext cx="1765197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Sodium oxide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051795" y="3160658"/>
            <a:ext cx="2065235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Aluminium oxide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5051794" y="3717249"/>
            <a:ext cx="1960252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Copper (II) oxide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051793" y="4289743"/>
            <a:ext cx="2065237" cy="46512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Iron (II, III) oxide</a:t>
            </a:r>
          </a:p>
        </p:txBody>
      </p:sp>
    </p:spTree>
    <p:extLst>
      <p:ext uri="{BB962C8B-B14F-4D97-AF65-F5344CB8AC3E}">
        <p14:creationId xmlns:p14="http://schemas.microsoft.com/office/powerpoint/2010/main" val="19960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4769619" y="4403078"/>
            <a:ext cx="3500162" cy="970084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763950" y="2924754"/>
            <a:ext cx="3500162" cy="970084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96980" y="1550476"/>
            <a:ext cx="3500162" cy="970084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8" descr="moving_pencil">
            <a:extLst>
              <a:ext uri="{FF2B5EF4-FFF2-40B4-BE49-F238E27FC236}">
                <a16:creationId xmlns="" xmlns:a16="http://schemas.microsoft.com/office/drawing/2014/main" id="{0687FE25-3BB5-4B94-8218-F5031A6E151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369" y="-123153"/>
            <a:ext cx="685800" cy="76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Hộp Văn bản 21">
            <a:extLst>
              <a:ext uri="{FF2B5EF4-FFF2-40B4-BE49-F238E27FC236}">
                <a16:creationId xmlns="" xmlns:a16="http://schemas.microsoft.com/office/drawing/2014/main" id="{987468AA-43F1-4CF4-BE08-359B5779C523}"/>
              </a:ext>
            </a:extLst>
          </p:cNvPr>
          <p:cNvSpPr txBox="1"/>
          <p:nvPr/>
        </p:nvSpPr>
        <p:spPr>
          <a:xfrm>
            <a:off x="565302" y="395090"/>
            <a:ext cx="3175318" cy="5029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Bahnschrift Condensed" pitchFamily="34" charset="0"/>
              </a:rPr>
              <a:t>CÁC LOẠI HỢP CHẤT VÔ CƠ</a:t>
            </a:r>
            <a:endParaRPr lang="vi-VN" sz="2800" b="1" dirty="0">
              <a:solidFill>
                <a:srgbClr val="0000FF"/>
              </a:solidFill>
              <a:latin typeface="Bahnschrift Condensed" pitchFamily="34" charset="0"/>
            </a:endParaRPr>
          </a:p>
        </p:txBody>
      </p:sp>
      <p:sp>
        <p:nvSpPr>
          <p:cNvPr id="23" name="Hộp Văn bản 22">
            <a:extLst>
              <a:ext uri="{FF2B5EF4-FFF2-40B4-BE49-F238E27FC236}">
                <a16:creationId xmlns="" xmlns:a16="http://schemas.microsoft.com/office/drawing/2014/main" id="{27A8812D-B46A-41FB-AE18-1AF88E82043A}"/>
              </a:ext>
            </a:extLst>
          </p:cNvPr>
          <p:cNvSpPr txBox="1"/>
          <p:nvPr/>
        </p:nvSpPr>
        <p:spPr>
          <a:xfrm>
            <a:off x="977858" y="1027401"/>
            <a:ext cx="1833604" cy="441352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Bahnschrift Condensed" pitchFamily="34" charset="0"/>
              </a:rPr>
              <a:t>2.2. Acid ( Axit ) </a:t>
            </a:r>
            <a:r>
              <a:rPr lang="vi-VN" sz="2400" b="1" dirty="0" smtClean="0">
                <a:solidFill>
                  <a:srgbClr val="C00000"/>
                </a:solidFill>
                <a:latin typeface="Bahnschrift Condensed" pitchFamily="34" charset="0"/>
              </a:rPr>
              <a:t>:</a:t>
            </a:r>
            <a:endParaRPr lang="vi-VN" sz="2400" b="1" dirty="0">
              <a:solidFill>
                <a:srgbClr val="C00000"/>
              </a:solidFill>
              <a:latin typeface="Bahnschrift Condensed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31406" y="261696"/>
            <a:ext cx="2068151" cy="304271"/>
          </a:xfrm>
        </p:spPr>
        <p:txBody>
          <a:bodyPr/>
          <a:lstStyle/>
          <a:p>
            <a:r>
              <a:rPr lang="vi-VN" sz="1200" smtClean="0">
                <a:latin typeface="Times New Roman" pitchFamily="18" charset="0"/>
                <a:cs typeface="Times New Roman" pitchFamily="18" charset="0"/>
              </a:rPr>
              <a:t>GV HUỲNH TIẾN THỊNH</a:t>
            </a:r>
            <a:endParaRPr lang="vi-VN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48870" y="5296959"/>
            <a:ext cx="166480" cy="304271"/>
          </a:xfrm>
        </p:spPr>
        <p:txBody>
          <a:bodyPr/>
          <a:lstStyle/>
          <a:p>
            <a:fld id="{4E969CF7-1EA2-4071-9BA9-B731191972A0}" type="slidenum">
              <a:rPr lang="vi-VN" smtClean="0"/>
              <a:t>7</a:t>
            </a:fld>
            <a:endParaRPr lang="vi-VN" dirty="0"/>
          </a:p>
        </p:txBody>
      </p:sp>
      <p:sp>
        <p:nvSpPr>
          <p:cNvPr id="7" name="TextBox 6"/>
          <p:cNvSpPr txBox="1"/>
          <p:nvPr/>
        </p:nvSpPr>
        <p:spPr>
          <a:xfrm>
            <a:off x="615118" y="2578265"/>
            <a:ext cx="13922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2"/>
                </a:solidFill>
                <a:latin typeface="Bahnschrift Condensed" pitchFamily="34" charset="0"/>
              </a:rPr>
              <a:t>H</a:t>
            </a:r>
            <a:r>
              <a:rPr lang="en-US" sz="6600" baseline="-25000" dirty="0" smtClean="0">
                <a:latin typeface="Bahnschrift Condensed" pitchFamily="34" charset="0"/>
              </a:rPr>
              <a:t>x</a:t>
            </a:r>
            <a:r>
              <a:rPr lang="en-US" sz="6600" dirty="0" smtClean="0">
                <a:solidFill>
                  <a:schemeClr val="accent2"/>
                </a:solidFill>
                <a:latin typeface="Bahnschrift Condensed" pitchFamily="34" charset="0"/>
              </a:rPr>
              <a:t>A</a:t>
            </a:r>
            <a:endParaRPr lang="en-US" sz="6600" dirty="0">
              <a:latin typeface="Bahnschrift Condensed" pitchFamily="34" charset="0"/>
            </a:endParaRPr>
          </a:p>
        </p:txBody>
      </p:sp>
      <p:pic>
        <p:nvPicPr>
          <p:cNvPr id="1028" name="Picture 4" descr="Vector Stock Clipart Arrow Pointing Down - Arrow Pointing Down Png | Full  Size PNG Download | Seek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24067">
            <a:off x="1315383" y="3557087"/>
            <a:ext cx="492927" cy="60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Vector Stock Clipart Arrow Pointing Down - Arrow Pointing Down Png | Full  Size PNG Download | Seek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591377" flipH="1">
            <a:off x="2647993" y="3086326"/>
            <a:ext cx="1184314" cy="295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/>
          <p:cNvSpPr txBox="1"/>
          <p:nvPr/>
        </p:nvSpPr>
        <p:spPr>
          <a:xfrm rot="1780643">
            <a:off x="1721332" y="4482568"/>
            <a:ext cx="1256434" cy="328184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Bahnschrift Condensed" pitchFamily="34" charset="0"/>
              </a:rPr>
              <a:t>Nhiều Oxygen</a:t>
            </a:r>
            <a:endParaRPr lang="en-US" sz="2400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887451" y="1590367"/>
            <a:ext cx="3257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Bahnschrift Condensed" pitchFamily="34" charset="0"/>
              </a:rPr>
              <a:t>Hydro + </a:t>
            </a:r>
            <a:r>
              <a:rPr lang="en-US" sz="2400" b="1" dirty="0" smtClean="0">
                <a:solidFill>
                  <a:srgbClr val="FF0000"/>
                </a:solidFill>
                <a:latin typeface="Bahnschrift Condensed" pitchFamily="34" charset="0"/>
              </a:rPr>
              <a:t>Tên phi kim </a:t>
            </a:r>
            <a:r>
              <a:rPr lang="en-US" sz="2400" b="1" dirty="0" smtClean="0">
                <a:solidFill>
                  <a:schemeClr val="tx2"/>
                </a:solidFill>
                <a:latin typeface="Bahnschrift Condensed" pitchFamily="34" charset="0"/>
              </a:rPr>
              <a:t>+ ic + Acid</a:t>
            </a:r>
            <a:endParaRPr lang="en-US" sz="2400" b="1" dirty="0">
              <a:solidFill>
                <a:schemeClr val="tx2"/>
              </a:solidFill>
              <a:latin typeface="Bahnschrift Condensed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130922" y="4432030"/>
            <a:ext cx="274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Bahnschrift Condensed" pitchFamily="34" charset="0"/>
              </a:rPr>
              <a:t>Tên phi kim </a:t>
            </a:r>
            <a:r>
              <a:rPr lang="en-US" sz="2400" b="1" dirty="0" smtClean="0">
                <a:solidFill>
                  <a:schemeClr val="tx2"/>
                </a:solidFill>
                <a:latin typeface="Bahnschrift Condensed" pitchFamily="34" charset="0"/>
              </a:rPr>
              <a:t>+ ic + Acid</a:t>
            </a:r>
            <a:endParaRPr lang="en-US" sz="2400" b="1" dirty="0">
              <a:solidFill>
                <a:schemeClr val="tx2"/>
              </a:solidFill>
              <a:latin typeface="Bahnschrift Condensed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887451" y="2038246"/>
            <a:ext cx="3342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 HCl : Hydro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Chlodr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ic Acid 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27553" y="4901493"/>
            <a:ext cx="2995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 H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Sulfur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ic Acid 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7" name="Picture 4" descr="Vector Stock Clipart Arrow Pointing Down - Arrow Pointing Down Png | Full  Size PNG Download | Seek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82721">
            <a:off x="2651645" y="725283"/>
            <a:ext cx="867638" cy="295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 rot="20386145">
            <a:off x="1394110" y="2042080"/>
            <a:ext cx="2064646" cy="316917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Bahnschrift Condensed" pitchFamily="34" charset="0"/>
              </a:rPr>
              <a:t>Không có oxygen</a:t>
            </a:r>
            <a:endParaRPr lang="en-US" sz="2400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1502" y="3884956"/>
            <a:ext cx="1058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Bahnschrift Condensed" pitchFamily="34" charset="0"/>
              </a:rPr>
              <a:t>Gốc acid</a:t>
            </a:r>
            <a:endParaRPr lang="en-US" sz="2400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894660" y="3162946"/>
            <a:ext cx="2478557" cy="394218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819607" y="2961917"/>
            <a:ext cx="3257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Bahnschrift Condensed" pitchFamily="34" charset="0"/>
              </a:rPr>
              <a:t>Tên phi kim </a:t>
            </a:r>
            <a:r>
              <a:rPr lang="en-US" sz="2400" b="1" dirty="0" smtClean="0">
                <a:solidFill>
                  <a:schemeClr val="tx2"/>
                </a:solidFill>
                <a:latin typeface="Bahnschrift Condensed" pitchFamily="34" charset="0"/>
              </a:rPr>
              <a:t>+ ous + Acid</a:t>
            </a:r>
            <a:endParaRPr lang="en-US" sz="2400" b="1" dirty="0">
              <a:solidFill>
                <a:schemeClr val="tx2"/>
              </a:solidFill>
              <a:latin typeface="Bahnschrift Condensed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59369" y="3409796"/>
            <a:ext cx="3205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 H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Sulfur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ous Acid 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01615" y="2795507"/>
            <a:ext cx="2064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Bahnschrift Condensed" pitchFamily="34" charset="0"/>
              </a:rPr>
              <a:t>Ít có oxygen</a:t>
            </a:r>
            <a:endParaRPr lang="en-US" sz="2400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99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28" grpId="0" animBg="1"/>
      <p:bldP spid="7" grpId="0"/>
      <p:bldP spid="43" grpId="0"/>
      <p:bldP spid="44" grpId="0"/>
      <p:bldP spid="45" grpId="0"/>
      <p:bldP spid="46" grpId="0"/>
      <p:bldP spid="47" grpId="0"/>
      <p:bldP spid="13" grpId="0"/>
      <p:bldP spid="24" grpId="0"/>
      <p:bldP spid="4" grpId="0" animBg="1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moving_pencil">
            <a:extLst>
              <a:ext uri="{FF2B5EF4-FFF2-40B4-BE49-F238E27FC236}">
                <a16:creationId xmlns="" xmlns:a16="http://schemas.microsoft.com/office/drawing/2014/main" id="{0687FE25-3BB5-4B94-8218-F5031A6E151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369" y="-123153"/>
            <a:ext cx="685800" cy="76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Hộp Văn bản 21">
            <a:extLst>
              <a:ext uri="{FF2B5EF4-FFF2-40B4-BE49-F238E27FC236}">
                <a16:creationId xmlns="" xmlns:a16="http://schemas.microsoft.com/office/drawing/2014/main" id="{987468AA-43F1-4CF4-BE08-359B5779C523}"/>
              </a:ext>
            </a:extLst>
          </p:cNvPr>
          <p:cNvSpPr txBox="1"/>
          <p:nvPr/>
        </p:nvSpPr>
        <p:spPr>
          <a:xfrm>
            <a:off x="565302" y="395090"/>
            <a:ext cx="3175318" cy="5029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Bahnschrift Condensed" pitchFamily="34" charset="0"/>
              </a:rPr>
              <a:t>CÁC LOẠI HỢP CHẤT VÔ CƠ</a:t>
            </a:r>
            <a:endParaRPr lang="vi-VN" sz="2800" b="1" dirty="0">
              <a:solidFill>
                <a:srgbClr val="0000FF"/>
              </a:solidFill>
              <a:latin typeface="Bahnschrift Condensed" pitchFamily="34" charset="0"/>
            </a:endParaRPr>
          </a:p>
        </p:txBody>
      </p:sp>
      <p:sp>
        <p:nvSpPr>
          <p:cNvPr id="23" name="Hộp Văn bản 22">
            <a:extLst>
              <a:ext uri="{FF2B5EF4-FFF2-40B4-BE49-F238E27FC236}">
                <a16:creationId xmlns="" xmlns:a16="http://schemas.microsoft.com/office/drawing/2014/main" id="{27A8812D-B46A-41FB-AE18-1AF88E82043A}"/>
              </a:ext>
            </a:extLst>
          </p:cNvPr>
          <p:cNvSpPr txBox="1"/>
          <p:nvPr/>
        </p:nvSpPr>
        <p:spPr>
          <a:xfrm>
            <a:off x="977858" y="1027401"/>
            <a:ext cx="2037186" cy="441352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Bahnschrift Condensed" pitchFamily="34" charset="0"/>
              </a:rPr>
              <a:t>2.3. Base ( Bazơ ) </a:t>
            </a:r>
            <a:r>
              <a:rPr lang="vi-VN" sz="2400" b="1" dirty="0" smtClean="0">
                <a:solidFill>
                  <a:srgbClr val="C00000"/>
                </a:solidFill>
                <a:latin typeface="Bahnschrift Condensed" pitchFamily="34" charset="0"/>
              </a:rPr>
              <a:t>:</a:t>
            </a:r>
            <a:endParaRPr lang="vi-VN" sz="2400" b="1" dirty="0">
              <a:solidFill>
                <a:srgbClr val="C00000"/>
              </a:solidFill>
              <a:latin typeface="Bahnschrift Condensed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31406" y="261696"/>
            <a:ext cx="2068151" cy="304271"/>
          </a:xfrm>
        </p:spPr>
        <p:txBody>
          <a:bodyPr/>
          <a:lstStyle/>
          <a:p>
            <a:r>
              <a:rPr lang="vi-VN" sz="1200" smtClean="0">
                <a:latin typeface="Times New Roman" pitchFamily="18" charset="0"/>
                <a:cs typeface="Times New Roman" pitchFamily="18" charset="0"/>
              </a:rPr>
              <a:t>GV HUỲNH TIẾN THỊNH</a:t>
            </a:r>
            <a:endParaRPr lang="vi-VN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35116" y="5299671"/>
            <a:ext cx="325507" cy="304271"/>
          </a:xfrm>
        </p:spPr>
        <p:txBody>
          <a:bodyPr/>
          <a:lstStyle/>
          <a:p>
            <a:fld id="{4E969CF7-1EA2-4071-9BA9-B731191972A0}" type="slidenum">
              <a:rPr lang="vi-VN" smtClean="0"/>
              <a:t>8</a:t>
            </a:fld>
            <a:endParaRPr lang="vi-VN" dirty="0"/>
          </a:p>
        </p:txBody>
      </p:sp>
      <p:sp>
        <p:nvSpPr>
          <p:cNvPr id="7" name="TextBox 6"/>
          <p:cNvSpPr txBox="1"/>
          <p:nvPr/>
        </p:nvSpPr>
        <p:spPr>
          <a:xfrm>
            <a:off x="151069" y="2371539"/>
            <a:ext cx="21529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2"/>
                </a:solidFill>
                <a:latin typeface="Bahnschrift Condensed" pitchFamily="34" charset="0"/>
              </a:rPr>
              <a:t>M(OH)</a:t>
            </a:r>
            <a:r>
              <a:rPr lang="en-US" sz="6600" baseline="-25000" dirty="0" smtClean="0">
                <a:latin typeface="Bahnschrift Condensed" pitchFamily="34" charset="0"/>
              </a:rPr>
              <a:t>x</a:t>
            </a:r>
            <a:endParaRPr lang="en-US" sz="6600" dirty="0">
              <a:latin typeface="Bahnschrift Condensed" pitchFamily="34" charset="0"/>
            </a:endParaRPr>
          </a:p>
        </p:txBody>
      </p:sp>
      <p:pic>
        <p:nvPicPr>
          <p:cNvPr id="1028" name="Picture 4" descr="Vector Stock Clipart Arrow Pointing Down - Arrow Pointing Down Png | Full  Size PNG Download | Seek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93343" flipH="1">
            <a:off x="398299" y="3362078"/>
            <a:ext cx="645284" cy="60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Vector Stock Clipart Arrow Pointing Down - Arrow Pointing Down Png | Full  Size PNG Download | Seek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591377" flipH="1">
            <a:off x="2759307" y="2871649"/>
            <a:ext cx="1184314" cy="295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/>
          <p:cNvSpPr txBox="1"/>
          <p:nvPr/>
        </p:nvSpPr>
        <p:spPr>
          <a:xfrm rot="1780643">
            <a:off x="1832646" y="4267891"/>
            <a:ext cx="1256434" cy="328184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Bahnschrift Condensed" pitchFamily="34" charset="0"/>
              </a:rPr>
              <a:t>Không tan</a:t>
            </a:r>
            <a:endParaRPr lang="en-US" sz="2400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0269" y="842837"/>
            <a:ext cx="3500162" cy="178109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2032581" y="2704195"/>
            <a:ext cx="389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Bahnschrift Condensed" pitchFamily="34" charset="0"/>
              </a:rPr>
              <a:t>Tên kim loại + </a:t>
            </a:r>
            <a:r>
              <a:rPr lang="en-US" sz="2400" b="1" dirty="0" smtClean="0">
                <a:solidFill>
                  <a:schemeClr val="accent1"/>
                </a:solidFill>
                <a:latin typeface="Bahnschrift Condensed" pitchFamily="34" charset="0"/>
              </a:rPr>
              <a:t>Hydroxide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Bahnschrift Condensed" pitchFamily="34" charset="0"/>
              </a:rPr>
              <a:t>( kèm hóa trị nếu có nhiều hóa trị )</a:t>
            </a:r>
            <a:endParaRPr lang="en-US" sz="2400" b="1" dirty="0">
              <a:solidFill>
                <a:schemeClr val="tx2"/>
              </a:solidFill>
              <a:latin typeface="Bahnschrift Condensed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06738" y="897998"/>
            <a:ext cx="3214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NaOH : Sodium Hydroxide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7" name="Picture 4" descr="Vector Stock Clipart Arrow Pointing Down - Arrow Pointing Down Png | Full  Size PNG Download | Seek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82721">
            <a:off x="2898126" y="725283"/>
            <a:ext cx="867638" cy="295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 rot="20386145">
            <a:off x="1640591" y="2042080"/>
            <a:ext cx="2064646" cy="316917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Bahnschrift Condensed" pitchFamily="34" charset="0"/>
              </a:rPr>
              <a:t>Tan</a:t>
            </a:r>
            <a:endParaRPr lang="en-US" sz="2400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7983" y="3884956"/>
            <a:ext cx="1058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Bahnschrift Condensed" pitchFamily="34" charset="0"/>
              </a:rPr>
              <a:t>Kim loại</a:t>
            </a:r>
            <a:endParaRPr lang="en-US" sz="2400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06738" y="1308105"/>
            <a:ext cx="3214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KOH : Potassium Hydroxide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895424" y="4118779"/>
            <a:ext cx="3500162" cy="110209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006738" y="1708215"/>
            <a:ext cx="3214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Ba(OH)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 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Barium Hydroxide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22640" y="2099925"/>
            <a:ext cx="3501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Ca(OH)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 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Calcium Hydroxide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95424" y="4148673"/>
            <a:ext cx="3707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Cu(OH)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 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Copper (II) Hydroxide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95424" y="4673459"/>
            <a:ext cx="3707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Al(OH)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Aluminium Hydroxide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99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3" grpId="0"/>
      <p:bldP spid="6" grpId="0" animBg="1"/>
      <p:bldP spid="44" grpId="0"/>
      <p:bldP spid="46" grpId="0"/>
      <p:bldP spid="13" grpId="0"/>
      <p:bldP spid="24" grpId="0"/>
      <p:bldP spid="28" grpId="0"/>
      <p:bldP spid="33" grpId="0" animBg="1"/>
      <p:bldP spid="29" grpId="0"/>
      <p:bldP spid="30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moving_pencil">
            <a:extLst>
              <a:ext uri="{FF2B5EF4-FFF2-40B4-BE49-F238E27FC236}">
                <a16:creationId xmlns="" xmlns:a16="http://schemas.microsoft.com/office/drawing/2014/main" id="{0687FE25-3BB5-4B94-8218-F5031A6E151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369" y="-123153"/>
            <a:ext cx="685800" cy="76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Hộp Văn bản 21">
            <a:extLst>
              <a:ext uri="{FF2B5EF4-FFF2-40B4-BE49-F238E27FC236}">
                <a16:creationId xmlns="" xmlns:a16="http://schemas.microsoft.com/office/drawing/2014/main" id="{987468AA-43F1-4CF4-BE08-359B5779C523}"/>
              </a:ext>
            </a:extLst>
          </p:cNvPr>
          <p:cNvSpPr txBox="1"/>
          <p:nvPr/>
        </p:nvSpPr>
        <p:spPr>
          <a:xfrm>
            <a:off x="565302" y="395090"/>
            <a:ext cx="3175318" cy="5029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Bahnschrift Condensed" pitchFamily="34" charset="0"/>
              </a:rPr>
              <a:t>CÁC LOẠI HỢP CHẤT VÔ CƠ</a:t>
            </a:r>
            <a:endParaRPr lang="vi-VN" sz="2800" b="1" dirty="0">
              <a:solidFill>
                <a:srgbClr val="0000FF"/>
              </a:solidFill>
              <a:latin typeface="Bahnschrift Condensed" pitchFamily="34" charset="0"/>
            </a:endParaRPr>
          </a:p>
        </p:txBody>
      </p:sp>
      <p:sp>
        <p:nvSpPr>
          <p:cNvPr id="23" name="Hộp Văn bản 22">
            <a:extLst>
              <a:ext uri="{FF2B5EF4-FFF2-40B4-BE49-F238E27FC236}">
                <a16:creationId xmlns="" xmlns:a16="http://schemas.microsoft.com/office/drawing/2014/main" id="{27A8812D-B46A-41FB-AE18-1AF88E82043A}"/>
              </a:ext>
            </a:extLst>
          </p:cNvPr>
          <p:cNvSpPr txBox="1"/>
          <p:nvPr/>
        </p:nvSpPr>
        <p:spPr>
          <a:xfrm>
            <a:off x="977858" y="1027401"/>
            <a:ext cx="1040118" cy="441352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Bahnschrift Condensed" pitchFamily="34" charset="0"/>
              </a:rPr>
              <a:t>2.4. Muối</a:t>
            </a:r>
            <a:endParaRPr lang="vi-VN" sz="2400" b="1" dirty="0">
              <a:solidFill>
                <a:srgbClr val="C00000"/>
              </a:solidFill>
              <a:latin typeface="Bahnschrift Condensed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31406" y="261696"/>
            <a:ext cx="2068151" cy="304271"/>
          </a:xfrm>
        </p:spPr>
        <p:txBody>
          <a:bodyPr/>
          <a:lstStyle/>
          <a:p>
            <a:r>
              <a:rPr lang="vi-VN" sz="1200" smtClean="0">
                <a:latin typeface="Times New Roman" pitchFamily="18" charset="0"/>
                <a:cs typeface="Times New Roman" pitchFamily="18" charset="0"/>
              </a:rPr>
              <a:t>GV HUỲNH TIẾN THỊNH</a:t>
            </a:r>
            <a:endParaRPr lang="vi-VN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35116" y="5299671"/>
            <a:ext cx="325507" cy="304271"/>
          </a:xfrm>
        </p:spPr>
        <p:txBody>
          <a:bodyPr/>
          <a:lstStyle/>
          <a:p>
            <a:fld id="{4E969CF7-1EA2-4071-9BA9-B731191972A0}" type="slidenum">
              <a:rPr lang="vi-VN" smtClean="0"/>
              <a:t>9</a:t>
            </a:fld>
            <a:endParaRPr lang="vi-VN" dirty="0"/>
          </a:p>
        </p:txBody>
      </p:sp>
      <p:sp>
        <p:nvSpPr>
          <p:cNvPr id="7" name="TextBox 6"/>
          <p:cNvSpPr txBox="1"/>
          <p:nvPr/>
        </p:nvSpPr>
        <p:spPr>
          <a:xfrm>
            <a:off x="1000864" y="1549245"/>
            <a:ext cx="15584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2"/>
                </a:solidFill>
                <a:latin typeface="Bahnschrift Condensed" pitchFamily="34" charset="0"/>
              </a:rPr>
              <a:t>M</a:t>
            </a:r>
            <a:r>
              <a:rPr lang="en-US" sz="6600" baseline="-25000" dirty="0" smtClean="0">
                <a:latin typeface="Bahnschrift Condensed" pitchFamily="34" charset="0"/>
              </a:rPr>
              <a:t>x</a:t>
            </a:r>
            <a:r>
              <a:rPr lang="en-US" sz="6600" dirty="0" smtClean="0">
                <a:solidFill>
                  <a:schemeClr val="accent2"/>
                </a:solidFill>
                <a:latin typeface="Bahnschrift Condensed" pitchFamily="34" charset="0"/>
              </a:rPr>
              <a:t>A</a:t>
            </a:r>
            <a:r>
              <a:rPr lang="en-US" sz="6600" baseline="-25000" dirty="0">
                <a:latin typeface="Bahnschrift Condensed" pitchFamily="34" charset="0"/>
              </a:rPr>
              <a:t>y</a:t>
            </a:r>
            <a:endParaRPr lang="en-US" sz="6600" dirty="0">
              <a:latin typeface="Bahnschrift Condensed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651505" y="1687744"/>
            <a:ext cx="389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Bahnschrift Condensed" pitchFamily="34" charset="0"/>
              </a:rPr>
              <a:t>Tên kim loại + Tên gốc acid 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Bahnschrift Condensed" pitchFamily="34" charset="0"/>
              </a:rPr>
              <a:t>( kèm hóa trị nếu có nhiều hóa trị )</a:t>
            </a:r>
            <a:endParaRPr lang="en-US" sz="2400" b="1" dirty="0">
              <a:solidFill>
                <a:schemeClr val="tx2"/>
              </a:solidFill>
              <a:latin typeface="Bahnschrift Condensed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01424" y="2939928"/>
            <a:ext cx="6167286" cy="242720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187532" y="3122947"/>
            <a:ext cx="235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NaCl : Natri clorua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98064" y="4745018"/>
            <a:ext cx="3079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Sắt (III) sunfat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87532" y="3647733"/>
            <a:ext cx="235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Kali Sunfat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63679" y="4212275"/>
            <a:ext cx="3082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Cu(NO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Đồng (II) Nitrat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09737" y="3122947"/>
            <a:ext cx="235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Sodium Chloride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0269" y="4745018"/>
            <a:ext cx="2053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Iron (III) sunfate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9737" y="3647733"/>
            <a:ext cx="235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Potassium Sulfate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85884" y="4212275"/>
            <a:ext cx="2182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Copper (II) Nitrate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4" grpId="0"/>
      <p:bldP spid="33" grpId="0" animBg="1"/>
      <p:bldP spid="31" grpId="0"/>
      <p:bldP spid="32" grpId="0"/>
      <p:bldP spid="25" grpId="0"/>
      <p:bldP spid="26" grpId="0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1124</TotalTime>
  <Words>755</Words>
  <Application>Microsoft Office PowerPoint</Application>
  <PresentationFormat>On-screen Show (16:10)</PresentationFormat>
  <Paragraphs>177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Chủ đề Office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Đình Lập Trần</dc:creator>
  <cp:lastModifiedBy>amin</cp:lastModifiedBy>
  <cp:revision>94</cp:revision>
  <dcterms:created xsi:type="dcterms:W3CDTF">2021-08-21T05:09:15Z</dcterms:created>
  <dcterms:modified xsi:type="dcterms:W3CDTF">2021-09-12T14:51:18Z</dcterms:modified>
</cp:coreProperties>
</file>